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58" r:id="rId2"/>
    <p:sldId id="381" r:id="rId3"/>
    <p:sldId id="382" r:id="rId4"/>
    <p:sldId id="383" r:id="rId5"/>
    <p:sldId id="380" r:id="rId6"/>
    <p:sldId id="374" r:id="rId7"/>
    <p:sldId id="375" r:id="rId8"/>
    <p:sldId id="379" r:id="rId9"/>
    <p:sldId id="384" r:id="rId10"/>
    <p:sldId id="385" r:id="rId11"/>
    <p:sldId id="372" r:id="rId12"/>
    <p:sldId id="386" r:id="rId13"/>
    <p:sldId id="376" r:id="rId1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33"/>
    <a:srgbClr val="FFCC00"/>
    <a:srgbClr val="CAD9E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8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286" y="108"/>
      </p:cViewPr>
      <p:guideLst>
        <p:guide orient="horz" pos="3385"/>
        <p:guide pos="2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0FE5E-5536-41BA-8E17-20965B18FB0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741E129-2CE9-4049-9E2C-65730C828164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dirty="0" smtClean="0"/>
            <a:t>Ley de </a:t>
          </a:r>
          <a:r>
            <a:rPr lang="es-MX" dirty="0" err="1" smtClean="0"/>
            <a:t>Hidro</a:t>
          </a:r>
          <a:r>
            <a:rPr lang="es-MX" dirty="0" smtClean="0"/>
            <a:t>-carburos</a:t>
          </a:r>
          <a:endParaRPr lang="es-MX" dirty="0"/>
        </a:p>
      </dgm:t>
    </dgm:pt>
    <dgm:pt modelId="{FA4AC0CF-2DBE-4463-BEBA-110AA310891C}" type="parTrans" cxnId="{2605BA49-6486-4897-9CF9-E168F5C96B36}">
      <dgm:prSet/>
      <dgm:spPr/>
      <dgm:t>
        <a:bodyPr/>
        <a:lstStyle/>
        <a:p>
          <a:endParaRPr lang="es-MX"/>
        </a:p>
      </dgm:t>
    </dgm:pt>
    <dgm:pt modelId="{0E570E23-6F2C-47C8-B2B5-C36B3D08727B}" type="sibTrans" cxnId="{2605BA49-6486-4897-9CF9-E168F5C96B36}">
      <dgm:prSet/>
      <dgm:spPr/>
      <dgm:t>
        <a:bodyPr/>
        <a:lstStyle/>
        <a:p>
          <a:endParaRPr lang="es-MX"/>
        </a:p>
      </dgm:t>
    </dgm:pt>
    <dgm:pt modelId="{10582609-030A-4EA8-B9AE-5C998BF6987F}">
      <dgm:prSet phldrT="[Texto]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es-MX" dirty="0" smtClean="0"/>
            <a:t>Comercia-</a:t>
          </a:r>
          <a:r>
            <a:rPr lang="es-MX" dirty="0" err="1" smtClean="0"/>
            <a:t>lización</a:t>
          </a:r>
          <a:endParaRPr lang="es-MX" dirty="0"/>
        </a:p>
      </dgm:t>
    </dgm:pt>
    <dgm:pt modelId="{A8D56934-DD13-4606-B725-272B7494C587}" type="parTrans" cxnId="{C11ED274-67B3-484A-BA65-1F2CADA2C3AC}">
      <dgm:prSet/>
      <dgm:spPr/>
      <dgm:t>
        <a:bodyPr/>
        <a:lstStyle/>
        <a:p>
          <a:endParaRPr lang="es-MX"/>
        </a:p>
      </dgm:t>
    </dgm:pt>
    <dgm:pt modelId="{CB50F145-0D35-48C7-B149-C82EB3DCE41B}" type="sibTrans" cxnId="{C11ED274-67B3-484A-BA65-1F2CADA2C3AC}">
      <dgm:prSet/>
      <dgm:spPr/>
      <dgm:t>
        <a:bodyPr/>
        <a:lstStyle/>
        <a:p>
          <a:endParaRPr lang="es-MX"/>
        </a:p>
      </dgm:t>
    </dgm:pt>
    <dgm:pt modelId="{2302D8B3-A85A-488C-A1CB-C77A3A245B3F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dirty="0" smtClean="0"/>
            <a:t>Ventas de primera mano</a:t>
          </a:r>
          <a:endParaRPr lang="es-MX" dirty="0"/>
        </a:p>
      </dgm:t>
    </dgm:pt>
    <dgm:pt modelId="{7512E8AB-FC5A-4CBA-8C2E-B1BD5F3FA1FD}" type="parTrans" cxnId="{E778F079-29F6-4238-BE4F-E614380ECD35}">
      <dgm:prSet/>
      <dgm:spPr/>
      <dgm:t>
        <a:bodyPr/>
        <a:lstStyle/>
        <a:p>
          <a:endParaRPr lang="es-MX"/>
        </a:p>
      </dgm:t>
    </dgm:pt>
    <dgm:pt modelId="{216630B5-B0B3-4EA8-9D6B-5D0C9A0EEABC}" type="sibTrans" cxnId="{E778F079-29F6-4238-BE4F-E614380ECD35}">
      <dgm:prSet/>
      <dgm:spPr/>
      <dgm:t>
        <a:bodyPr/>
        <a:lstStyle/>
        <a:p>
          <a:endParaRPr lang="es-MX"/>
        </a:p>
      </dgm:t>
    </dgm:pt>
    <dgm:pt modelId="{362D6B30-D441-49D4-84AB-23E0F157B597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dirty="0" smtClean="0"/>
            <a:t>Regulación asimétrica</a:t>
          </a:r>
          <a:endParaRPr lang="es-MX" dirty="0"/>
        </a:p>
      </dgm:t>
    </dgm:pt>
    <dgm:pt modelId="{9927C431-D64A-47DC-BA3B-0457FD069BD6}" type="sibTrans" cxnId="{31FD1E38-B100-42B4-B15C-70711E40E389}">
      <dgm:prSet/>
      <dgm:spPr/>
      <dgm:t>
        <a:bodyPr/>
        <a:lstStyle/>
        <a:p>
          <a:endParaRPr lang="es-MX"/>
        </a:p>
      </dgm:t>
    </dgm:pt>
    <dgm:pt modelId="{1F4FF7A1-0054-41B8-890F-D697FABCE1A6}" type="parTrans" cxnId="{31FD1E38-B100-42B4-B15C-70711E40E389}">
      <dgm:prSet/>
      <dgm:spPr/>
      <dgm:t>
        <a:bodyPr/>
        <a:lstStyle/>
        <a:p>
          <a:endParaRPr lang="es-MX"/>
        </a:p>
      </dgm:t>
    </dgm:pt>
    <dgm:pt modelId="{6E4FC352-3A07-4D67-A6FD-5746BA4852E4}" type="pres">
      <dgm:prSet presAssocID="{DD60FE5E-5536-41BA-8E17-20965B18FB0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7622734-82A0-4C37-8986-2FFCA5F95F85}" type="pres">
      <dgm:prSet presAssocID="{362D6B30-D441-49D4-84AB-23E0F157B597}" presName="singleCycle" presStyleCnt="0"/>
      <dgm:spPr/>
    </dgm:pt>
    <dgm:pt modelId="{27D47E20-1005-455B-BBE8-10A05E228F9A}" type="pres">
      <dgm:prSet presAssocID="{362D6B30-D441-49D4-84AB-23E0F157B597}" presName="singleCenter" presStyleLbl="node1" presStyleIdx="0" presStyleCnt="4" custLinFactNeighborX="-2091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163F0E58-48C7-4165-BD48-2B99C3382D4D}" type="pres">
      <dgm:prSet presAssocID="{FA4AC0CF-2DBE-4463-BEBA-110AA310891C}" presName="Name56" presStyleLbl="parChTrans1D2" presStyleIdx="0" presStyleCnt="3"/>
      <dgm:spPr/>
      <dgm:t>
        <a:bodyPr/>
        <a:lstStyle/>
        <a:p>
          <a:endParaRPr lang="es-MX"/>
        </a:p>
      </dgm:t>
    </dgm:pt>
    <dgm:pt modelId="{1B657DE6-D7E8-4782-9C00-DC583D79E2E7}" type="pres">
      <dgm:prSet presAssocID="{6741E129-2CE9-4049-9E2C-65730C828164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0C24FC-2C74-4C18-A4F0-782D88E59828}" type="pres">
      <dgm:prSet presAssocID="{A8D56934-DD13-4606-B725-272B7494C587}" presName="Name56" presStyleLbl="parChTrans1D2" presStyleIdx="1" presStyleCnt="3"/>
      <dgm:spPr/>
      <dgm:t>
        <a:bodyPr/>
        <a:lstStyle/>
        <a:p>
          <a:endParaRPr lang="es-MX"/>
        </a:p>
      </dgm:t>
    </dgm:pt>
    <dgm:pt modelId="{7AA25175-FEA8-4ED9-A0A1-9D855352F728}" type="pres">
      <dgm:prSet presAssocID="{10582609-030A-4EA8-B9AE-5C998BF6987F}" presName="text0" presStyleLbl="node1" presStyleIdx="2" presStyleCnt="4" custScaleX="133719" custRadScaleRad="102831" custRadScaleInc="-15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EAC67C-237B-4C54-BAC8-145E03538B88}" type="pres">
      <dgm:prSet presAssocID="{7512E8AB-FC5A-4CBA-8C2E-B1BD5F3FA1FD}" presName="Name56" presStyleLbl="parChTrans1D2" presStyleIdx="2" presStyleCnt="3"/>
      <dgm:spPr/>
      <dgm:t>
        <a:bodyPr/>
        <a:lstStyle/>
        <a:p>
          <a:endParaRPr lang="es-MX"/>
        </a:p>
      </dgm:t>
    </dgm:pt>
    <dgm:pt modelId="{08A1A3FC-A506-495C-8156-2EEC7602B96E}" type="pres">
      <dgm:prSet presAssocID="{2302D8B3-A85A-488C-A1CB-C77A3A245B3F}" presName="text0" presStyleLbl="node1" presStyleIdx="3" presStyleCnt="4" custScaleX="129652" custRadScaleRad="61689" custRadScaleInc="-976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6D2A57F-79AB-4D28-ADE6-428B6C55B01E}" type="presOf" srcId="{DD60FE5E-5536-41BA-8E17-20965B18FB05}" destId="{6E4FC352-3A07-4D67-A6FD-5746BA4852E4}" srcOrd="0" destOrd="0" presId="urn:microsoft.com/office/officeart/2008/layout/RadialCluster"/>
    <dgm:cxn modelId="{36106005-888C-46AE-A61A-79F6FD1221D2}" type="presOf" srcId="{FA4AC0CF-2DBE-4463-BEBA-110AA310891C}" destId="{163F0E58-48C7-4165-BD48-2B99C3382D4D}" srcOrd="0" destOrd="0" presId="urn:microsoft.com/office/officeart/2008/layout/RadialCluster"/>
    <dgm:cxn modelId="{31FD1E38-B100-42B4-B15C-70711E40E389}" srcId="{DD60FE5E-5536-41BA-8E17-20965B18FB05}" destId="{362D6B30-D441-49D4-84AB-23E0F157B597}" srcOrd="0" destOrd="0" parTransId="{1F4FF7A1-0054-41B8-890F-D697FABCE1A6}" sibTransId="{9927C431-D64A-47DC-BA3B-0457FD069BD6}"/>
    <dgm:cxn modelId="{7D954B8E-B21F-47A1-A5A3-DA6D06989816}" type="presOf" srcId="{10582609-030A-4EA8-B9AE-5C998BF6987F}" destId="{7AA25175-FEA8-4ED9-A0A1-9D855352F728}" srcOrd="0" destOrd="0" presId="urn:microsoft.com/office/officeart/2008/layout/RadialCluster"/>
    <dgm:cxn modelId="{2605BA49-6486-4897-9CF9-E168F5C96B36}" srcId="{362D6B30-D441-49D4-84AB-23E0F157B597}" destId="{6741E129-2CE9-4049-9E2C-65730C828164}" srcOrd="0" destOrd="0" parTransId="{FA4AC0CF-2DBE-4463-BEBA-110AA310891C}" sibTransId="{0E570E23-6F2C-47C8-B2B5-C36B3D08727B}"/>
    <dgm:cxn modelId="{6B62FDDB-A459-4BB0-AD2C-59D7B35C2785}" type="presOf" srcId="{6741E129-2CE9-4049-9E2C-65730C828164}" destId="{1B657DE6-D7E8-4782-9C00-DC583D79E2E7}" srcOrd="0" destOrd="0" presId="urn:microsoft.com/office/officeart/2008/layout/RadialCluster"/>
    <dgm:cxn modelId="{BAFCAEA9-F6A0-4CC7-9F1F-B2A5BB1972A4}" type="presOf" srcId="{362D6B30-D441-49D4-84AB-23E0F157B597}" destId="{27D47E20-1005-455B-BBE8-10A05E228F9A}" srcOrd="0" destOrd="0" presId="urn:microsoft.com/office/officeart/2008/layout/RadialCluster"/>
    <dgm:cxn modelId="{E071E0E7-5048-425A-8BEC-053E85858BC2}" type="presOf" srcId="{7512E8AB-FC5A-4CBA-8C2E-B1BD5F3FA1FD}" destId="{9CEAC67C-237B-4C54-BAC8-145E03538B88}" srcOrd="0" destOrd="0" presId="urn:microsoft.com/office/officeart/2008/layout/RadialCluster"/>
    <dgm:cxn modelId="{1B38C9AB-45D1-48BA-BDB3-32E213084F4B}" type="presOf" srcId="{2302D8B3-A85A-488C-A1CB-C77A3A245B3F}" destId="{08A1A3FC-A506-495C-8156-2EEC7602B96E}" srcOrd="0" destOrd="0" presId="urn:microsoft.com/office/officeart/2008/layout/RadialCluster"/>
    <dgm:cxn modelId="{C11ED274-67B3-484A-BA65-1F2CADA2C3AC}" srcId="{362D6B30-D441-49D4-84AB-23E0F157B597}" destId="{10582609-030A-4EA8-B9AE-5C998BF6987F}" srcOrd="1" destOrd="0" parTransId="{A8D56934-DD13-4606-B725-272B7494C587}" sibTransId="{CB50F145-0D35-48C7-B149-C82EB3DCE41B}"/>
    <dgm:cxn modelId="{E778F079-29F6-4238-BE4F-E614380ECD35}" srcId="{362D6B30-D441-49D4-84AB-23E0F157B597}" destId="{2302D8B3-A85A-488C-A1CB-C77A3A245B3F}" srcOrd="2" destOrd="0" parTransId="{7512E8AB-FC5A-4CBA-8C2E-B1BD5F3FA1FD}" sibTransId="{216630B5-B0B3-4EA8-9D6B-5D0C9A0EEABC}"/>
    <dgm:cxn modelId="{34B5FEC3-11B1-45AF-95FA-D0F5DB4585AB}" type="presOf" srcId="{A8D56934-DD13-4606-B725-272B7494C587}" destId="{370C24FC-2C74-4C18-A4F0-782D88E59828}" srcOrd="0" destOrd="0" presId="urn:microsoft.com/office/officeart/2008/layout/RadialCluster"/>
    <dgm:cxn modelId="{E9A86D0E-6863-409E-8C98-07AA454CB3F1}" type="presParOf" srcId="{6E4FC352-3A07-4D67-A6FD-5746BA4852E4}" destId="{B7622734-82A0-4C37-8986-2FFCA5F95F85}" srcOrd="0" destOrd="0" presId="urn:microsoft.com/office/officeart/2008/layout/RadialCluster"/>
    <dgm:cxn modelId="{195F460C-259C-40D4-B7C4-129853C8A2FF}" type="presParOf" srcId="{B7622734-82A0-4C37-8986-2FFCA5F95F85}" destId="{27D47E20-1005-455B-BBE8-10A05E228F9A}" srcOrd="0" destOrd="0" presId="urn:microsoft.com/office/officeart/2008/layout/RadialCluster"/>
    <dgm:cxn modelId="{9CD1E5FE-7BA5-4D1D-AF18-79AC3CA19FA2}" type="presParOf" srcId="{B7622734-82A0-4C37-8986-2FFCA5F95F85}" destId="{163F0E58-48C7-4165-BD48-2B99C3382D4D}" srcOrd="1" destOrd="0" presId="urn:microsoft.com/office/officeart/2008/layout/RadialCluster"/>
    <dgm:cxn modelId="{622CE0F6-9144-44B3-B1AE-D566477C4AEF}" type="presParOf" srcId="{B7622734-82A0-4C37-8986-2FFCA5F95F85}" destId="{1B657DE6-D7E8-4782-9C00-DC583D79E2E7}" srcOrd="2" destOrd="0" presId="urn:microsoft.com/office/officeart/2008/layout/RadialCluster"/>
    <dgm:cxn modelId="{CE5E385C-3065-4BC3-A157-ECE26F2321AF}" type="presParOf" srcId="{B7622734-82A0-4C37-8986-2FFCA5F95F85}" destId="{370C24FC-2C74-4C18-A4F0-782D88E59828}" srcOrd="3" destOrd="0" presId="urn:microsoft.com/office/officeart/2008/layout/RadialCluster"/>
    <dgm:cxn modelId="{0F67E2D5-951D-43CC-ACE1-FCA6FB3802A2}" type="presParOf" srcId="{B7622734-82A0-4C37-8986-2FFCA5F95F85}" destId="{7AA25175-FEA8-4ED9-A0A1-9D855352F728}" srcOrd="4" destOrd="0" presId="urn:microsoft.com/office/officeart/2008/layout/RadialCluster"/>
    <dgm:cxn modelId="{427014C6-176D-4393-AF58-64BB6BACC918}" type="presParOf" srcId="{B7622734-82A0-4C37-8986-2FFCA5F95F85}" destId="{9CEAC67C-237B-4C54-BAC8-145E03538B88}" srcOrd="5" destOrd="0" presId="urn:microsoft.com/office/officeart/2008/layout/RadialCluster"/>
    <dgm:cxn modelId="{5C1FBA51-982C-4B54-82B3-695CBF453FBB}" type="presParOf" srcId="{B7622734-82A0-4C37-8986-2FFCA5F95F85}" destId="{08A1A3FC-A506-495C-8156-2EEC7602B96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3FDCE-2CA4-4704-9200-1C147884D866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1589EA3-21ED-423A-AEE2-344DAAB2E2BC}">
      <dgm:prSet phldrT="[Texto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000" b="1" dirty="0" smtClean="0">
              <a:solidFill>
                <a:schemeClr val="tx2"/>
              </a:solidFill>
              <a:latin typeface="Arial Narrow" panose="020B0606020202030204" pitchFamily="34" charset="0"/>
            </a:rPr>
            <a:t>3. Detalle de las Ventas por Producto y Destino</a:t>
          </a:r>
          <a:endParaRPr lang="es-ES" sz="1000" b="1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B6535EE8-FAD3-467C-88BF-8E3D1174E436}" type="parTrans" cxnId="{E0B496FE-032F-41B2-A4BA-9F9F3C368FD0}">
      <dgm:prSet/>
      <dgm:spPr/>
      <dgm:t>
        <a:bodyPr/>
        <a:lstStyle/>
        <a:p>
          <a:endParaRPr lang="es-MX" sz="1000"/>
        </a:p>
      </dgm:t>
    </dgm:pt>
    <dgm:pt modelId="{92056BF1-0EEC-4C38-9080-F7B986D83E55}" type="sibTrans" cxnId="{E0B496FE-032F-41B2-A4BA-9F9F3C368FD0}">
      <dgm:prSet/>
      <dgm:spPr/>
      <dgm:t>
        <a:bodyPr/>
        <a:lstStyle/>
        <a:p>
          <a:endParaRPr lang="es-MX" sz="1000"/>
        </a:p>
      </dgm:t>
    </dgm:pt>
    <dgm:pt modelId="{7971932F-4C21-41BC-89D0-1B670B8DF0AC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000" b="1" dirty="0" smtClean="0">
              <a:solidFill>
                <a:schemeClr val="tx2"/>
              </a:solidFill>
              <a:latin typeface="Arial Narrow" panose="020B0606020202030204" pitchFamily="34" charset="0"/>
            </a:rPr>
            <a:t>2. Especificar cada Punto de VPM</a:t>
          </a:r>
          <a:endParaRPr lang="es-ES" sz="1000" b="1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74E71096-6C52-4021-84CA-531D636B4692}" type="parTrans" cxnId="{BE043EA8-83DD-4170-94A8-F03325AC80DE}">
      <dgm:prSet/>
      <dgm:spPr/>
      <dgm:t>
        <a:bodyPr/>
        <a:lstStyle/>
        <a:p>
          <a:endParaRPr lang="es-MX" sz="1000"/>
        </a:p>
      </dgm:t>
    </dgm:pt>
    <dgm:pt modelId="{8581029E-450B-4E2A-819E-A3B651EF73E1}" type="sibTrans" cxnId="{BE043EA8-83DD-4170-94A8-F03325AC80DE}">
      <dgm:prSet/>
      <dgm:spPr/>
      <dgm:t>
        <a:bodyPr/>
        <a:lstStyle/>
        <a:p>
          <a:endParaRPr lang="es-MX" sz="1000"/>
        </a:p>
      </dgm:t>
    </dgm:pt>
    <dgm:pt modelId="{9537BDA7-4971-4762-85F9-17638973F24A}">
      <dgm:prSet phldrT="[Texto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000" b="1" dirty="0" smtClean="0">
              <a:solidFill>
                <a:schemeClr val="tx2"/>
              </a:solidFill>
              <a:latin typeface="Arial Narrow" panose="020B0606020202030204" pitchFamily="34" charset="0"/>
            </a:rPr>
            <a:t>1. Especificar cada Producto</a:t>
          </a:r>
          <a:endParaRPr lang="es-ES" sz="1000" b="1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BBB5B813-2FD3-454D-B7C5-33A6AAC7172D}" type="parTrans" cxnId="{23886970-D328-42DE-A5B4-05E7159770BD}">
      <dgm:prSet/>
      <dgm:spPr/>
      <dgm:t>
        <a:bodyPr/>
        <a:lstStyle/>
        <a:p>
          <a:endParaRPr lang="es-MX" sz="1000"/>
        </a:p>
      </dgm:t>
    </dgm:pt>
    <dgm:pt modelId="{AE48F1B5-96FC-4AB7-B528-F8B23B5A0B60}" type="sibTrans" cxnId="{23886970-D328-42DE-A5B4-05E7159770BD}">
      <dgm:prSet/>
      <dgm:spPr/>
      <dgm:t>
        <a:bodyPr/>
        <a:lstStyle/>
        <a:p>
          <a:endParaRPr lang="es-MX" sz="1000"/>
        </a:p>
      </dgm:t>
    </dgm:pt>
    <dgm:pt modelId="{29833A8D-C18A-4009-90A3-68B959CB0D02}" type="pres">
      <dgm:prSet presAssocID="{44B3FDCE-2CA4-4704-9200-1C147884D8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AC032B-3B38-430A-A00A-8BBE36BD820F}" type="pres">
      <dgm:prSet presAssocID="{44B3FDCE-2CA4-4704-9200-1C147884D866}" presName="cycle" presStyleCnt="0"/>
      <dgm:spPr/>
    </dgm:pt>
    <dgm:pt modelId="{1DAF68D9-6E03-4645-B4D0-70AF8535FB5A}" type="pres">
      <dgm:prSet presAssocID="{9537BDA7-4971-4762-85F9-17638973F24A}" presName="nodeFirstNode" presStyleLbl="node1" presStyleIdx="0" presStyleCnt="3" custScaleX="81798" custRadScaleRad="980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A29626-3022-4A18-BCA8-577422AE5693}" type="pres">
      <dgm:prSet presAssocID="{AE48F1B5-96FC-4AB7-B528-F8B23B5A0B60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94E40C22-C6F1-45E3-BB3E-CADDB4AA718A}" type="pres">
      <dgm:prSet presAssocID="{7971932F-4C21-41BC-89D0-1B670B8DF0AC}" presName="nodeFollowingNodes" presStyleLbl="node1" presStyleIdx="1" presStyleCnt="3" custScaleX="738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A43905-6060-412F-B332-A87F962ADC8A}" type="pres">
      <dgm:prSet presAssocID="{01589EA3-21ED-423A-AEE2-344DAAB2E2BC}" presName="nodeFollowingNodes" presStyleLbl="node1" presStyleIdx="2" presStyleCnt="3" custScaleX="785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0B496FE-032F-41B2-A4BA-9F9F3C368FD0}" srcId="{44B3FDCE-2CA4-4704-9200-1C147884D866}" destId="{01589EA3-21ED-423A-AEE2-344DAAB2E2BC}" srcOrd="2" destOrd="0" parTransId="{B6535EE8-FAD3-467C-88BF-8E3D1174E436}" sibTransId="{92056BF1-0EEC-4C38-9080-F7B986D83E55}"/>
    <dgm:cxn modelId="{BE043EA8-83DD-4170-94A8-F03325AC80DE}" srcId="{44B3FDCE-2CA4-4704-9200-1C147884D866}" destId="{7971932F-4C21-41BC-89D0-1B670B8DF0AC}" srcOrd="1" destOrd="0" parTransId="{74E71096-6C52-4021-84CA-531D636B4692}" sibTransId="{8581029E-450B-4E2A-819E-A3B651EF73E1}"/>
    <dgm:cxn modelId="{9FD77A91-9826-4FA0-A89D-B23C410D6770}" type="presOf" srcId="{AE48F1B5-96FC-4AB7-B528-F8B23B5A0B60}" destId="{A0A29626-3022-4A18-BCA8-577422AE5693}" srcOrd="0" destOrd="0" presId="urn:microsoft.com/office/officeart/2005/8/layout/cycle3"/>
    <dgm:cxn modelId="{53CFBB59-9EB6-41B7-B534-F9F042C964EB}" type="presOf" srcId="{44B3FDCE-2CA4-4704-9200-1C147884D866}" destId="{29833A8D-C18A-4009-90A3-68B959CB0D02}" srcOrd="0" destOrd="0" presId="urn:microsoft.com/office/officeart/2005/8/layout/cycle3"/>
    <dgm:cxn modelId="{46341E2D-6275-476D-BB23-D0DB493B16F1}" type="presOf" srcId="{01589EA3-21ED-423A-AEE2-344DAAB2E2BC}" destId="{B7A43905-6060-412F-B332-A87F962ADC8A}" srcOrd="0" destOrd="0" presId="urn:microsoft.com/office/officeart/2005/8/layout/cycle3"/>
    <dgm:cxn modelId="{0A81A333-C6F2-4FE1-A47A-D76E59B528AC}" type="presOf" srcId="{9537BDA7-4971-4762-85F9-17638973F24A}" destId="{1DAF68D9-6E03-4645-B4D0-70AF8535FB5A}" srcOrd="0" destOrd="0" presId="urn:microsoft.com/office/officeart/2005/8/layout/cycle3"/>
    <dgm:cxn modelId="{9EFC663E-83B9-45A1-A6C2-79EF25D098B4}" type="presOf" srcId="{7971932F-4C21-41BC-89D0-1B670B8DF0AC}" destId="{94E40C22-C6F1-45E3-BB3E-CADDB4AA718A}" srcOrd="0" destOrd="0" presId="urn:microsoft.com/office/officeart/2005/8/layout/cycle3"/>
    <dgm:cxn modelId="{23886970-D328-42DE-A5B4-05E7159770BD}" srcId="{44B3FDCE-2CA4-4704-9200-1C147884D866}" destId="{9537BDA7-4971-4762-85F9-17638973F24A}" srcOrd="0" destOrd="0" parTransId="{BBB5B813-2FD3-454D-B7C5-33A6AAC7172D}" sibTransId="{AE48F1B5-96FC-4AB7-B528-F8B23B5A0B60}"/>
    <dgm:cxn modelId="{C904BFAA-720D-435B-AE40-C5CE14C18C12}" type="presParOf" srcId="{29833A8D-C18A-4009-90A3-68B959CB0D02}" destId="{A0AC032B-3B38-430A-A00A-8BBE36BD820F}" srcOrd="0" destOrd="0" presId="urn:microsoft.com/office/officeart/2005/8/layout/cycle3"/>
    <dgm:cxn modelId="{83885E86-1F32-41E2-A612-BA9B94898B4F}" type="presParOf" srcId="{A0AC032B-3B38-430A-A00A-8BBE36BD820F}" destId="{1DAF68D9-6E03-4645-B4D0-70AF8535FB5A}" srcOrd="0" destOrd="0" presId="urn:microsoft.com/office/officeart/2005/8/layout/cycle3"/>
    <dgm:cxn modelId="{58A368DD-121D-4FC0-811B-03CD55C99C86}" type="presParOf" srcId="{A0AC032B-3B38-430A-A00A-8BBE36BD820F}" destId="{A0A29626-3022-4A18-BCA8-577422AE5693}" srcOrd="1" destOrd="0" presId="urn:microsoft.com/office/officeart/2005/8/layout/cycle3"/>
    <dgm:cxn modelId="{217582DB-E20C-4054-B395-9B003AADF25C}" type="presParOf" srcId="{A0AC032B-3B38-430A-A00A-8BBE36BD820F}" destId="{94E40C22-C6F1-45E3-BB3E-CADDB4AA718A}" srcOrd="2" destOrd="0" presId="urn:microsoft.com/office/officeart/2005/8/layout/cycle3"/>
    <dgm:cxn modelId="{D02D242D-1A9B-4294-877E-78577DF1F2E4}" type="presParOf" srcId="{A0AC032B-3B38-430A-A00A-8BBE36BD820F}" destId="{B7A43905-6060-412F-B332-A87F962ADC8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98293B-033C-42E4-9408-7234A399B70B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BD15822-D71A-41EE-8BA8-3686DAA7C2D8}">
      <dgm:prSet phldrT="[Texto]" custT="1"/>
      <dgm:spPr/>
      <dgm:t>
        <a:bodyPr/>
        <a:lstStyle/>
        <a:p>
          <a:r>
            <a:rPr lang="es-MX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Prohibiciones</a:t>
          </a:r>
          <a:endParaRPr lang="es-ES" sz="2000" dirty="0"/>
        </a:p>
      </dgm:t>
    </dgm:pt>
    <dgm:pt modelId="{0E7A1873-7B8E-4AC1-87FE-7644D4942ED8}" type="parTrans" cxnId="{8BEBF260-5DBC-4B33-A2A1-E26C3885B338}">
      <dgm:prSet/>
      <dgm:spPr/>
      <dgm:t>
        <a:bodyPr/>
        <a:lstStyle/>
        <a:p>
          <a:endParaRPr lang="es-ES"/>
        </a:p>
      </dgm:t>
    </dgm:pt>
    <dgm:pt modelId="{D14A97DF-CDA6-4FE3-BC5E-755D4BAB337D}" type="sibTrans" cxnId="{8BEBF260-5DBC-4B33-A2A1-E26C3885B338}">
      <dgm:prSet/>
      <dgm:spPr/>
      <dgm:t>
        <a:bodyPr/>
        <a:lstStyle/>
        <a:p>
          <a:endParaRPr lang="es-ES"/>
        </a:p>
      </dgm:t>
    </dgm:pt>
    <dgm:pt modelId="{F28BE4F5-45E7-472C-A456-547B477024E6}">
      <dgm:prSet phldrT="[Texto]" custT="1"/>
      <dgm:spPr/>
      <dgm:t>
        <a:bodyPr/>
        <a:lstStyle/>
        <a:p>
          <a:endParaRPr lang="es-MX" sz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Condicionar la enajenación de gasolinas y diésel.</a:t>
          </a:r>
        </a:p>
        <a:p>
          <a:endParaRPr lang="es-ES" sz="1050" dirty="0"/>
        </a:p>
      </dgm:t>
    </dgm:pt>
    <dgm:pt modelId="{9BFC0F01-D13E-4565-8DA7-DCBD973CAF23}" type="parTrans" cxnId="{5BAC65B6-F881-44FA-996D-3A3CC11DC5F9}">
      <dgm:prSet/>
      <dgm:spPr/>
      <dgm:t>
        <a:bodyPr/>
        <a:lstStyle/>
        <a:p>
          <a:endParaRPr lang="es-ES"/>
        </a:p>
      </dgm:t>
    </dgm:pt>
    <dgm:pt modelId="{F7DC640D-BC48-4914-81B6-63B5B14BEB8F}" type="sibTrans" cxnId="{5BAC65B6-F881-44FA-996D-3A3CC11DC5F9}">
      <dgm:prSet/>
      <dgm:spPr/>
      <dgm:t>
        <a:bodyPr/>
        <a:lstStyle/>
        <a:p>
          <a:endParaRPr lang="es-ES"/>
        </a:p>
      </dgm:t>
    </dgm:pt>
    <dgm:pt modelId="{507F6A7E-AFA5-4039-9696-90F263EC8038}">
      <dgm:prSet phldrT="[Texto]" custT="1"/>
      <dgm:spPr/>
      <dgm:t>
        <a:bodyPr/>
        <a:lstStyle/>
        <a:p>
          <a:r>
            <a:rPr lang="es-MX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Obligaciones</a:t>
          </a:r>
          <a:endParaRPr lang="es-ES" sz="2000" dirty="0"/>
        </a:p>
      </dgm:t>
    </dgm:pt>
    <dgm:pt modelId="{5598718B-97AB-4C2C-B941-E99F54471C2F}" type="parTrans" cxnId="{2C73180B-5451-4DE3-8028-95004A0C5441}">
      <dgm:prSet/>
      <dgm:spPr/>
      <dgm:t>
        <a:bodyPr/>
        <a:lstStyle/>
        <a:p>
          <a:endParaRPr lang="es-ES"/>
        </a:p>
      </dgm:t>
    </dgm:pt>
    <dgm:pt modelId="{194C622E-9B52-45AD-82F6-372273738B8F}" type="sibTrans" cxnId="{2C73180B-5451-4DE3-8028-95004A0C5441}">
      <dgm:prSet/>
      <dgm:spPr/>
      <dgm:t>
        <a:bodyPr/>
        <a:lstStyle/>
        <a:p>
          <a:endParaRPr lang="es-ES"/>
        </a:p>
      </dgm:t>
    </dgm:pt>
    <dgm:pt modelId="{C3250F20-FFD5-4E63-BA99-EDB41872323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Permitir al adquirente terminación del contrato sin costo, con preaviso de un mes.</a:t>
          </a:r>
        </a:p>
        <a:p>
          <a:endParaRPr lang="es-ES" sz="1050" dirty="0"/>
        </a:p>
      </dgm:t>
    </dgm:pt>
    <dgm:pt modelId="{15D825B1-5965-4063-8687-654F10FA8908}" type="parTrans" cxnId="{58CA66B7-2F78-4D72-842B-D59FB00689FF}">
      <dgm:prSet/>
      <dgm:spPr/>
      <dgm:t>
        <a:bodyPr/>
        <a:lstStyle/>
        <a:p>
          <a:endParaRPr lang="es-ES"/>
        </a:p>
      </dgm:t>
    </dgm:pt>
    <dgm:pt modelId="{40419190-E3F7-4727-9A31-456036712C58}" type="sibTrans" cxnId="{58CA66B7-2F78-4D72-842B-D59FB00689FF}">
      <dgm:prSet/>
      <dgm:spPr/>
      <dgm:t>
        <a:bodyPr/>
        <a:lstStyle/>
        <a:p>
          <a:endParaRPr lang="es-ES"/>
        </a:p>
      </dgm:t>
    </dgm:pt>
    <dgm:pt modelId="{E6C731D2-D8A6-48D3-AC1F-22BA97D3225C}">
      <dgm:prSet custT="1"/>
      <dgm:spPr/>
      <dgm:t>
        <a:bodyPr/>
        <a:lstStyle/>
        <a:p>
          <a:r>
            <a: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Brindar trato indebidamente discriminatorio.</a:t>
          </a:r>
        </a:p>
        <a:p>
          <a:endParaRPr lang="es-MX" sz="105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D5BF3B-4EE2-4240-8934-E252E4594621}" type="parTrans" cxnId="{79B6F39E-7160-4B59-913D-A27DCCC07874}">
      <dgm:prSet/>
      <dgm:spPr/>
      <dgm:t>
        <a:bodyPr/>
        <a:lstStyle/>
        <a:p>
          <a:endParaRPr lang="es-ES"/>
        </a:p>
      </dgm:t>
    </dgm:pt>
    <dgm:pt modelId="{1F6EC1DC-2A8E-4213-A0A9-DC3E1049F7D2}" type="sibTrans" cxnId="{79B6F39E-7160-4B59-913D-A27DCCC07874}">
      <dgm:prSet/>
      <dgm:spPr/>
      <dgm:t>
        <a:bodyPr/>
        <a:lstStyle/>
        <a:p>
          <a:endParaRPr lang="es-ES"/>
        </a:p>
      </dgm:t>
    </dgm:pt>
    <dgm:pt modelId="{0E90D457-AE9F-4461-8F45-A4F39B181E56}">
      <dgm:prSet custT="1"/>
      <dgm:spPr/>
      <dgm:t>
        <a:bodyPr/>
        <a:lstStyle/>
        <a:p>
          <a:r>
            <a: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Rehusarse a enajenar los productos a personas determinadas.</a:t>
          </a:r>
        </a:p>
        <a:p>
          <a:endParaRPr lang="es-MX" sz="105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9B4C63-EFBD-41A0-ADCF-0FE7B8CF4884}" type="parTrans" cxnId="{1C65156F-0059-42A5-A120-E75E499B6FAB}">
      <dgm:prSet/>
      <dgm:spPr/>
      <dgm:t>
        <a:bodyPr/>
        <a:lstStyle/>
        <a:p>
          <a:endParaRPr lang="es-ES"/>
        </a:p>
      </dgm:t>
    </dgm:pt>
    <dgm:pt modelId="{5320FF72-E4BE-4CA7-804B-F1DB758F72C1}" type="sibTrans" cxnId="{1C65156F-0059-42A5-A120-E75E499B6FAB}">
      <dgm:prSet/>
      <dgm:spPr/>
      <dgm:t>
        <a:bodyPr/>
        <a:lstStyle/>
        <a:p>
          <a:endParaRPr lang="es-ES"/>
        </a:p>
      </dgm:t>
    </dgm:pt>
    <dgm:pt modelId="{83430726-4992-4164-BEA9-4CC0E23A03CA}">
      <dgm:prSet custT="1"/>
      <dgm:spPr/>
      <dgm:t>
        <a:bodyPr/>
        <a:lstStyle/>
        <a:p>
          <a:r>
            <a: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Realizar actos que de manera indebida limiten o impidan la contratación de la VPM.</a:t>
          </a:r>
        </a:p>
        <a:p>
          <a:endParaRPr lang="es-MX" sz="105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344D-4689-4C99-9F75-8B8A348BF704}" type="parTrans" cxnId="{41CEEA9C-134D-4ACF-9005-EC8E18FAA98F}">
      <dgm:prSet/>
      <dgm:spPr/>
      <dgm:t>
        <a:bodyPr/>
        <a:lstStyle/>
        <a:p>
          <a:endParaRPr lang="es-ES"/>
        </a:p>
      </dgm:t>
    </dgm:pt>
    <dgm:pt modelId="{177D47AA-F9CB-4BE4-9ED4-39C034AB5649}" type="sibTrans" cxnId="{41CEEA9C-134D-4ACF-9005-EC8E18FAA98F}">
      <dgm:prSet/>
      <dgm:spPr/>
      <dgm:t>
        <a:bodyPr/>
        <a:lstStyle/>
        <a:p>
          <a:endParaRPr lang="es-ES"/>
        </a:p>
      </dgm:t>
    </dgm:pt>
    <dgm:pt modelId="{26BF7C61-DB7A-42F7-8C15-8AA3FAB1A5D2}">
      <dgm:prSet custT="1"/>
      <dgm:spPr/>
      <dgm:t>
        <a:bodyPr/>
        <a:lstStyle/>
        <a:p>
          <a:r>
            <a: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Realizar cualquier práctica anticompetitiva.</a:t>
          </a:r>
        </a:p>
        <a:p>
          <a:endParaRPr lang="es-MX" sz="105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Condicionar los contratos de suministro a los contratos de franquicia.</a:t>
          </a:r>
        </a:p>
      </dgm:t>
    </dgm:pt>
    <dgm:pt modelId="{9AC05C8F-519C-4D1F-8EDE-24893294B90F}" type="parTrans" cxnId="{20E24841-8E09-46CF-9F98-A44FFE9A40BC}">
      <dgm:prSet/>
      <dgm:spPr/>
      <dgm:t>
        <a:bodyPr/>
        <a:lstStyle/>
        <a:p>
          <a:endParaRPr lang="es-ES"/>
        </a:p>
      </dgm:t>
    </dgm:pt>
    <dgm:pt modelId="{B5008047-C59C-4385-9633-6DF39328275D}" type="sibTrans" cxnId="{20E24841-8E09-46CF-9F98-A44FFE9A40BC}">
      <dgm:prSet/>
      <dgm:spPr/>
      <dgm:t>
        <a:bodyPr/>
        <a:lstStyle/>
        <a:p>
          <a:endParaRPr lang="es-ES"/>
        </a:p>
      </dgm:t>
    </dgm:pt>
    <dgm:pt modelId="{C6CEB386-5E16-4076-982F-358384C67083}">
      <dgm:prSet custT="1"/>
      <dgm:spPr/>
      <dgm:t>
        <a:bodyPr/>
        <a:lstStyle/>
        <a:p>
          <a:r>
            <a: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Guardar proporcionalidad y equidad en los derechos y obligaciones.</a:t>
          </a:r>
        </a:p>
        <a:p>
          <a:endParaRPr lang="es-MX" sz="105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2DA720-A429-4D8A-A8FC-2B70FDC076BB}" type="parTrans" cxnId="{83396242-5A02-4DC4-A084-66CA09A51A81}">
      <dgm:prSet/>
      <dgm:spPr/>
      <dgm:t>
        <a:bodyPr/>
        <a:lstStyle/>
        <a:p>
          <a:endParaRPr lang="es-ES"/>
        </a:p>
      </dgm:t>
    </dgm:pt>
    <dgm:pt modelId="{2B15E6FE-0727-4A25-8EDD-7AAEFF533789}" type="sibTrans" cxnId="{83396242-5A02-4DC4-A084-66CA09A51A81}">
      <dgm:prSet/>
      <dgm:spPr/>
      <dgm:t>
        <a:bodyPr/>
        <a:lstStyle/>
        <a:p>
          <a:endParaRPr lang="es-ES"/>
        </a:p>
      </dgm:t>
    </dgm:pt>
    <dgm:pt modelId="{6E3BD320-43F1-4A91-B0EF-B11A46664BC5}">
      <dgm:prSet custT="1"/>
      <dgm:spPr/>
      <dgm:t>
        <a:bodyPr/>
        <a:lstStyle/>
        <a:p>
          <a:r>
            <a: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Reproducir esquemas competitivos para la asignación del volumen.</a:t>
          </a:r>
        </a:p>
        <a:p>
          <a:endParaRPr lang="es-MX" sz="105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64DB83-10C5-4914-A066-EA834B062364}" type="parTrans" cxnId="{88F48CE7-28B5-4FAE-A86A-C951B6180EAC}">
      <dgm:prSet/>
      <dgm:spPr/>
      <dgm:t>
        <a:bodyPr/>
        <a:lstStyle/>
        <a:p>
          <a:endParaRPr lang="es-ES"/>
        </a:p>
      </dgm:t>
    </dgm:pt>
    <dgm:pt modelId="{57F47243-6811-4DB9-8379-B3CA7EAFD0FD}" type="sibTrans" cxnId="{88F48CE7-28B5-4FAE-A86A-C951B6180EAC}">
      <dgm:prSet/>
      <dgm:spPr/>
      <dgm:t>
        <a:bodyPr/>
        <a:lstStyle/>
        <a:p>
          <a:endParaRPr lang="es-ES"/>
        </a:p>
      </dgm:t>
    </dgm:pt>
    <dgm:pt modelId="{421DA4C6-F5C1-4845-B3D1-E3473705AA3D}">
      <dgm:prSet custT="1"/>
      <dgm:spPr/>
      <dgm:t>
        <a:bodyPr/>
        <a:lstStyle/>
        <a:p>
          <a:r>
            <a: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Considerar modalidades y periodos de entrega flexibles de acuerdo a la práctica común de la industria.</a:t>
          </a:r>
        </a:p>
        <a:p>
          <a:endParaRPr lang="es-MX" sz="105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48782E-E6BA-4DF7-B4A4-3E31C1876327}" type="parTrans" cxnId="{1C1D7468-7F3D-4006-AB0E-DCDA8AD21DB4}">
      <dgm:prSet/>
      <dgm:spPr/>
      <dgm:t>
        <a:bodyPr/>
        <a:lstStyle/>
        <a:p>
          <a:endParaRPr lang="es-ES"/>
        </a:p>
      </dgm:t>
    </dgm:pt>
    <dgm:pt modelId="{E941FF38-78F2-4CB9-8265-8497E514B4B7}" type="sibTrans" cxnId="{1C1D7468-7F3D-4006-AB0E-DCDA8AD21DB4}">
      <dgm:prSet/>
      <dgm:spPr/>
      <dgm:t>
        <a:bodyPr/>
        <a:lstStyle/>
        <a:p>
          <a:endParaRPr lang="es-ES"/>
        </a:p>
      </dgm:t>
    </dgm:pt>
    <dgm:pt modelId="{5AA30F0E-5882-4583-9D3B-27E329127FB0}">
      <dgm:prSet custT="1"/>
      <dgm:spPr/>
      <dgm:t>
        <a:bodyPr/>
        <a:lstStyle/>
        <a:p>
          <a:r>
            <a: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Operar y mantener actualizado un sistema de información.</a:t>
          </a:r>
        </a:p>
        <a:p>
          <a:endParaRPr lang="es-MX" sz="105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es-ES" alt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Las VPM se sujetarán a los precios y tarifas máximos.</a:t>
          </a:r>
          <a:endParaRPr lang="es-MX" sz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273D52-5E63-417E-A945-45CE8A340C5E}" type="parTrans" cxnId="{7C5D8C96-E053-452C-8BCC-271F0034CD83}">
      <dgm:prSet/>
      <dgm:spPr/>
      <dgm:t>
        <a:bodyPr/>
        <a:lstStyle/>
        <a:p>
          <a:endParaRPr lang="es-ES"/>
        </a:p>
      </dgm:t>
    </dgm:pt>
    <dgm:pt modelId="{BA1D1DAD-044D-4BEB-B2B0-3EEA7F7C76AD}" type="sibTrans" cxnId="{7C5D8C96-E053-452C-8BCC-271F0034CD83}">
      <dgm:prSet/>
      <dgm:spPr/>
      <dgm:t>
        <a:bodyPr/>
        <a:lstStyle/>
        <a:p>
          <a:endParaRPr lang="es-ES"/>
        </a:p>
      </dgm:t>
    </dgm:pt>
    <dgm:pt modelId="{1FABE588-9E10-4AD0-8985-8E1A8F5082D0}" type="pres">
      <dgm:prSet presAssocID="{2898293B-033C-42E4-9408-7234A399B7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1F9958E-62F5-4ED6-B084-6D79E84BE900}" type="pres">
      <dgm:prSet presAssocID="{3BD15822-D71A-41EE-8BA8-3686DAA7C2D8}" presName="compositeNode" presStyleCnt="0">
        <dgm:presLayoutVars>
          <dgm:bulletEnabled val="1"/>
        </dgm:presLayoutVars>
      </dgm:prSet>
      <dgm:spPr/>
    </dgm:pt>
    <dgm:pt modelId="{927F1E25-85BF-4FB7-BB69-1DBC926378B8}" type="pres">
      <dgm:prSet presAssocID="{3BD15822-D71A-41EE-8BA8-3686DAA7C2D8}" presName="bgRect" presStyleLbl="node1" presStyleIdx="0" presStyleCnt="2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8F053250-3C5E-4C19-B868-97211EAE380E}" type="pres">
      <dgm:prSet presAssocID="{3BD15822-D71A-41EE-8BA8-3686DAA7C2D8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D2C378-294C-47F5-BDF1-B493429811BD}" type="pres">
      <dgm:prSet presAssocID="{3BD15822-D71A-41EE-8BA8-3686DAA7C2D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7DAA98-578A-42A5-9DCF-0328ED31F386}" type="pres">
      <dgm:prSet presAssocID="{D14A97DF-CDA6-4FE3-BC5E-755D4BAB337D}" presName="hSp" presStyleCnt="0"/>
      <dgm:spPr/>
    </dgm:pt>
    <dgm:pt modelId="{8E81D63B-1FE2-46F8-A8F8-8051A8BC9779}" type="pres">
      <dgm:prSet presAssocID="{D14A97DF-CDA6-4FE3-BC5E-755D4BAB337D}" presName="vProcSp" presStyleCnt="0"/>
      <dgm:spPr/>
    </dgm:pt>
    <dgm:pt modelId="{816850C9-2544-44BD-A826-232F028BEC57}" type="pres">
      <dgm:prSet presAssocID="{D14A97DF-CDA6-4FE3-BC5E-755D4BAB337D}" presName="vSp1" presStyleCnt="0"/>
      <dgm:spPr/>
    </dgm:pt>
    <dgm:pt modelId="{897CBE44-C483-4C91-9F97-993FA47CC681}" type="pres">
      <dgm:prSet presAssocID="{D14A97DF-CDA6-4FE3-BC5E-755D4BAB337D}" presName="simulatedConn" presStyleLbl="solidFgAcc1" presStyleIdx="0" presStyleCnt="1"/>
      <dgm:spPr/>
    </dgm:pt>
    <dgm:pt modelId="{3A80F870-753F-40A4-839E-4AA16362C3F5}" type="pres">
      <dgm:prSet presAssocID="{D14A97DF-CDA6-4FE3-BC5E-755D4BAB337D}" presName="vSp2" presStyleCnt="0"/>
      <dgm:spPr/>
    </dgm:pt>
    <dgm:pt modelId="{44BDBDBB-789F-4F48-8785-B326D0A305FD}" type="pres">
      <dgm:prSet presAssocID="{D14A97DF-CDA6-4FE3-BC5E-755D4BAB337D}" presName="sibTrans" presStyleCnt="0"/>
      <dgm:spPr/>
    </dgm:pt>
    <dgm:pt modelId="{1E44703C-04AC-4620-B16A-E9B84D10439D}" type="pres">
      <dgm:prSet presAssocID="{507F6A7E-AFA5-4039-9696-90F263EC8038}" presName="compositeNode" presStyleCnt="0">
        <dgm:presLayoutVars>
          <dgm:bulletEnabled val="1"/>
        </dgm:presLayoutVars>
      </dgm:prSet>
      <dgm:spPr/>
    </dgm:pt>
    <dgm:pt modelId="{141CA55D-7118-4AD8-A379-676A8AF7EDA4}" type="pres">
      <dgm:prSet presAssocID="{507F6A7E-AFA5-4039-9696-90F263EC8038}" presName="bgRect" presStyleLbl="node1" presStyleIdx="1" presStyleCnt="2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B52C22D-7EB8-49E9-913E-280FE7C7DB46}" type="pres">
      <dgm:prSet presAssocID="{507F6A7E-AFA5-4039-9696-90F263EC803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A90314-DDD3-4FD7-A180-13A2C98B9728}" type="pres">
      <dgm:prSet presAssocID="{507F6A7E-AFA5-4039-9696-90F263EC803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0CCCAB-A5A0-4888-B6CF-819BA9B3DCFB}" type="presOf" srcId="{3BD15822-D71A-41EE-8BA8-3686DAA7C2D8}" destId="{8F053250-3C5E-4C19-B868-97211EAE380E}" srcOrd="1" destOrd="0" presId="urn:microsoft.com/office/officeart/2005/8/layout/hProcess7"/>
    <dgm:cxn modelId="{821CA894-12EB-4442-BCBD-BA4D571B5517}" type="presOf" srcId="{507F6A7E-AFA5-4039-9696-90F263EC8038}" destId="{141CA55D-7118-4AD8-A379-676A8AF7EDA4}" srcOrd="0" destOrd="0" presId="urn:microsoft.com/office/officeart/2005/8/layout/hProcess7"/>
    <dgm:cxn modelId="{D3268F6B-E27A-4E8C-B874-B0AB750E17D3}" type="presOf" srcId="{5AA30F0E-5882-4583-9D3B-27E329127FB0}" destId="{95A90314-DDD3-4FD7-A180-13A2C98B9728}" srcOrd="0" destOrd="4" presId="urn:microsoft.com/office/officeart/2005/8/layout/hProcess7"/>
    <dgm:cxn modelId="{1E4202F6-38DC-4079-9C9F-0699CDE30AE2}" type="presOf" srcId="{507F6A7E-AFA5-4039-9696-90F263EC8038}" destId="{AB52C22D-7EB8-49E9-913E-280FE7C7DB46}" srcOrd="1" destOrd="0" presId="urn:microsoft.com/office/officeart/2005/8/layout/hProcess7"/>
    <dgm:cxn modelId="{20E24841-8E09-46CF-9F98-A44FFE9A40BC}" srcId="{3BD15822-D71A-41EE-8BA8-3686DAA7C2D8}" destId="{26BF7C61-DB7A-42F7-8C15-8AA3FAB1A5D2}" srcOrd="4" destOrd="0" parTransId="{9AC05C8F-519C-4D1F-8EDE-24893294B90F}" sibTransId="{B5008047-C59C-4385-9633-6DF39328275D}"/>
    <dgm:cxn modelId="{88F48CE7-28B5-4FAE-A86A-C951B6180EAC}" srcId="{507F6A7E-AFA5-4039-9696-90F263EC8038}" destId="{6E3BD320-43F1-4A91-B0EF-B11A46664BC5}" srcOrd="2" destOrd="0" parTransId="{1E64DB83-10C5-4914-A066-EA834B062364}" sibTransId="{57F47243-6811-4DB9-8379-B3CA7EAFD0FD}"/>
    <dgm:cxn modelId="{24F187D9-1228-4D7D-AECD-10864600C880}" type="presOf" srcId="{421DA4C6-F5C1-4845-B3D1-E3473705AA3D}" destId="{95A90314-DDD3-4FD7-A180-13A2C98B9728}" srcOrd="0" destOrd="3" presId="urn:microsoft.com/office/officeart/2005/8/layout/hProcess7"/>
    <dgm:cxn modelId="{1C1D7468-7F3D-4006-AB0E-DCDA8AD21DB4}" srcId="{507F6A7E-AFA5-4039-9696-90F263EC8038}" destId="{421DA4C6-F5C1-4845-B3D1-E3473705AA3D}" srcOrd="3" destOrd="0" parTransId="{BC48782E-E6BA-4DF7-B4A4-3E31C1876327}" sibTransId="{E941FF38-78F2-4CB9-8265-8497E514B4B7}"/>
    <dgm:cxn modelId="{3C68C9E6-B7C9-40C4-986C-2BD85D109F8B}" type="presOf" srcId="{F28BE4F5-45E7-472C-A456-547B477024E6}" destId="{0AD2C378-294C-47F5-BDF1-B493429811BD}" srcOrd="0" destOrd="0" presId="urn:microsoft.com/office/officeart/2005/8/layout/hProcess7"/>
    <dgm:cxn modelId="{7C5D8C96-E053-452C-8BCC-271F0034CD83}" srcId="{507F6A7E-AFA5-4039-9696-90F263EC8038}" destId="{5AA30F0E-5882-4583-9D3B-27E329127FB0}" srcOrd="4" destOrd="0" parTransId="{5A273D52-5E63-417E-A945-45CE8A340C5E}" sibTransId="{BA1D1DAD-044D-4BEB-B2B0-3EEA7F7C76AD}"/>
    <dgm:cxn modelId="{5BAC65B6-F881-44FA-996D-3A3CC11DC5F9}" srcId="{3BD15822-D71A-41EE-8BA8-3686DAA7C2D8}" destId="{F28BE4F5-45E7-472C-A456-547B477024E6}" srcOrd="0" destOrd="0" parTransId="{9BFC0F01-D13E-4565-8DA7-DCBD973CAF23}" sibTransId="{F7DC640D-BC48-4914-81B6-63B5B14BEB8F}"/>
    <dgm:cxn modelId="{882FCFB4-1119-4FF6-9BDB-C65949FEE9CA}" type="presOf" srcId="{C3250F20-FFD5-4E63-BA99-EDB41872323E}" destId="{95A90314-DDD3-4FD7-A180-13A2C98B9728}" srcOrd="0" destOrd="0" presId="urn:microsoft.com/office/officeart/2005/8/layout/hProcess7"/>
    <dgm:cxn modelId="{2C73180B-5451-4DE3-8028-95004A0C5441}" srcId="{2898293B-033C-42E4-9408-7234A399B70B}" destId="{507F6A7E-AFA5-4039-9696-90F263EC8038}" srcOrd="1" destOrd="0" parTransId="{5598718B-97AB-4C2C-B941-E99F54471C2F}" sibTransId="{194C622E-9B52-45AD-82F6-372273738B8F}"/>
    <dgm:cxn modelId="{B785986B-A94B-4B10-BA3D-6E824AD169E2}" type="presOf" srcId="{3BD15822-D71A-41EE-8BA8-3686DAA7C2D8}" destId="{927F1E25-85BF-4FB7-BB69-1DBC926378B8}" srcOrd="0" destOrd="0" presId="urn:microsoft.com/office/officeart/2005/8/layout/hProcess7"/>
    <dgm:cxn modelId="{A8AC5EE8-2729-414A-B0E9-3EF159C09337}" type="presOf" srcId="{26BF7C61-DB7A-42F7-8C15-8AA3FAB1A5D2}" destId="{0AD2C378-294C-47F5-BDF1-B493429811BD}" srcOrd="0" destOrd="4" presId="urn:microsoft.com/office/officeart/2005/8/layout/hProcess7"/>
    <dgm:cxn modelId="{79B6F39E-7160-4B59-913D-A27DCCC07874}" srcId="{3BD15822-D71A-41EE-8BA8-3686DAA7C2D8}" destId="{E6C731D2-D8A6-48D3-AC1F-22BA97D3225C}" srcOrd="1" destOrd="0" parTransId="{38D5BF3B-4EE2-4240-8934-E252E4594621}" sibTransId="{1F6EC1DC-2A8E-4213-A0A9-DC3E1049F7D2}"/>
    <dgm:cxn modelId="{1C65156F-0059-42A5-A120-E75E499B6FAB}" srcId="{3BD15822-D71A-41EE-8BA8-3686DAA7C2D8}" destId="{0E90D457-AE9F-4461-8F45-A4F39B181E56}" srcOrd="2" destOrd="0" parTransId="{179B4C63-EFBD-41A0-ADCF-0FE7B8CF4884}" sibTransId="{5320FF72-E4BE-4CA7-804B-F1DB758F72C1}"/>
    <dgm:cxn modelId="{41CEEA9C-134D-4ACF-9005-EC8E18FAA98F}" srcId="{3BD15822-D71A-41EE-8BA8-3686DAA7C2D8}" destId="{83430726-4992-4164-BEA9-4CC0E23A03CA}" srcOrd="3" destOrd="0" parTransId="{7850344D-4689-4C99-9F75-8B8A348BF704}" sibTransId="{177D47AA-F9CB-4BE4-9ED4-39C034AB5649}"/>
    <dgm:cxn modelId="{CC028578-8A7F-47EB-9726-EAF6CDEB01A5}" type="presOf" srcId="{C6CEB386-5E16-4076-982F-358384C67083}" destId="{95A90314-DDD3-4FD7-A180-13A2C98B9728}" srcOrd="0" destOrd="1" presId="urn:microsoft.com/office/officeart/2005/8/layout/hProcess7"/>
    <dgm:cxn modelId="{4F5FFF45-328D-4CBB-9D20-A0F8F93ABC82}" type="presOf" srcId="{83430726-4992-4164-BEA9-4CC0E23A03CA}" destId="{0AD2C378-294C-47F5-BDF1-B493429811BD}" srcOrd="0" destOrd="3" presId="urn:microsoft.com/office/officeart/2005/8/layout/hProcess7"/>
    <dgm:cxn modelId="{83396242-5A02-4DC4-A084-66CA09A51A81}" srcId="{507F6A7E-AFA5-4039-9696-90F263EC8038}" destId="{C6CEB386-5E16-4076-982F-358384C67083}" srcOrd="1" destOrd="0" parTransId="{392DA720-A429-4D8A-A8FC-2B70FDC076BB}" sibTransId="{2B15E6FE-0727-4A25-8EDD-7AAEFF533789}"/>
    <dgm:cxn modelId="{58CA66B7-2F78-4D72-842B-D59FB00689FF}" srcId="{507F6A7E-AFA5-4039-9696-90F263EC8038}" destId="{C3250F20-FFD5-4E63-BA99-EDB41872323E}" srcOrd="0" destOrd="0" parTransId="{15D825B1-5965-4063-8687-654F10FA8908}" sibTransId="{40419190-E3F7-4727-9A31-456036712C58}"/>
    <dgm:cxn modelId="{149B29DD-0DEC-4D9A-9C97-478AFD9F8761}" type="presOf" srcId="{0E90D457-AE9F-4461-8F45-A4F39B181E56}" destId="{0AD2C378-294C-47F5-BDF1-B493429811BD}" srcOrd="0" destOrd="2" presId="urn:microsoft.com/office/officeart/2005/8/layout/hProcess7"/>
    <dgm:cxn modelId="{510E0076-0323-480A-928D-9992043C85EC}" type="presOf" srcId="{6E3BD320-43F1-4A91-B0EF-B11A46664BC5}" destId="{95A90314-DDD3-4FD7-A180-13A2C98B9728}" srcOrd="0" destOrd="2" presId="urn:microsoft.com/office/officeart/2005/8/layout/hProcess7"/>
    <dgm:cxn modelId="{8BEBF260-5DBC-4B33-A2A1-E26C3885B338}" srcId="{2898293B-033C-42E4-9408-7234A399B70B}" destId="{3BD15822-D71A-41EE-8BA8-3686DAA7C2D8}" srcOrd="0" destOrd="0" parTransId="{0E7A1873-7B8E-4AC1-87FE-7644D4942ED8}" sibTransId="{D14A97DF-CDA6-4FE3-BC5E-755D4BAB337D}"/>
    <dgm:cxn modelId="{7BABD09C-BE92-4B71-B0DA-3BAC0AE043FB}" type="presOf" srcId="{2898293B-033C-42E4-9408-7234A399B70B}" destId="{1FABE588-9E10-4AD0-8985-8E1A8F5082D0}" srcOrd="0" destOrd="0" presId="urn:microsoft.com/office/officeart/2005/8/layout/hProcess7"/>
    <dgm:cxn modelId="{AEDC2168-7482-475A-BB1C-726A054D9DFD}" type="presOf" srcId="{E6C731D2-D8A6-48D3-AC1F-22BA97D3225C}" destId="{0AD2C378-294C-47F5-BDF1-B493429811BD}" srcOrd="0" destOrd="1" presId="urn:microsoft.com/office/officeart/2005/8/layout/hProcess7"/>
    <dgm:cxn modelId="{B062DC96-A62F-4340-A255-FB3A0C3BD0D3}" type="presParOf" srcId="{1FABE588-9E10-4AD0-8985-8E1A8F5082D0}" destId="{D1F9958E-62F5-4ED6-B084-6D79E84BE900}" srcOrd="0" destOrd="0" presId="urn:microsoft.com/office/officeart/2005/8/layout/hProcess7"/>
    <dgm:cxn modelId="{F6875D2A-7784-43A6-BE4D-CD05367EFF40}" type="presParOf" srcId="{D1F9958E-62F5-4ED6-B084-6D79E84BE900}" destId="{927F1E25-85BF-4FB7-BB69-1DBC926378B8}" srcOrd="0" destOrd="0" presId="urn:microsoft.com/office/officeart/2005/8/layout/hProcess7"/>
    <dgm:cxn modelId="{35B6283C-AE3D-426F-BD7F-0C6DB9351D58}" type="presParOf" srcId="{D1F9958E-62F5-4ED6-B084-6D79E84BE900}" destId="{8F053250-3C5E-4C19-B868-97211EAE380E}" srcOrd="1" destOrd="0" presId="urn:microsoft.com/office/officeart/2005/8/layout/hProcess7"/>
    <dgm:cxn modelId="{79DBCC27-F562-464F-BE35-87573B3FB32D}" type="presParOf" srcId="{D1F9958E-62F5-4ED6-B084-6D79E84BE900}" destId="{0AD2C378-294C-47F5-BDF1-B493429811BD}" srcOrd="2" destOrd="0" presId="urn:microsoft.com/office/officeart/2005/8/layout/hProcess7"/>
    <dgm:cxn modelId="{1055343A-8194-43A3-8AF3-DAC88A147964}" type="presParOf" srcId="{1FABE588-9E10-4AD0-8985-8E1A8F5082D0}" destId="{C47DAA98-578A-42A5-9DCF-0328ED31F386}" srcOrd="1" destOrd="0" presId="urn:microsoft.com/office/officeart/2005/8/layout/hProcess7"/>
    <dgm:cxn modelId="{59B77161-E6E4-4930-8500-EBAC27F8B134}" type="presParOf" srcId="{1FABE588-9E10-4AD0-8985-8E1A8F5082D0}" destId="{8E81D63B-1FE2-46F8-A8F8-8051A8BC9779}" srcOrd="2" destOrd="0" presId="urn:microsoft.com/office/officeart/2005/8/layout/hProcess7"/>
    <dgm:cxn modelId="{21382A7A-7CA9-4C55-86E8-60903EE289AF}" type="presParOf" srcId="{8E81D63B-1FE2-46F8-A8F8-8051A8BC9779}" destId="{816850C9-2544-44BD-A826-232F028BEC57}" srcOrd="0" destOrd="0" presId="urn:microsoft.com/office/officeart/2005/8/layout/hProcess7"/>
    <dgm:cxn modelId="{E80FDD11-69E8-446C-80CA-3486B3A3558A}" type="presParOf" srcId="{8E81D63B-1FE2-46F8-A8F8-8051A8BC9779}" destId="{897CBE44-C483-4C91-9F97-993FA47CC681}" srcOrd="1" destOrd="0" presId="urn:microsoft.com/office/officeart/2005/8/layout/hProcess7"/>
    <dgm:cxn modelId="{5FC52C59-3DF9-4756-A6FA-7B1970EF8302}" type="presParOf" srcId="{8E81D63B-1FE2-46F8-A8F8-8051A8BC9779}" destId="{3A80F870-753F-40A4-839E-4AA16362C3F5}" srcOrd="2" destOrd="0" presId="urn:microsoft.com/office/officeart/2005/8/layout/hProcess7"/>
    <dgm:cxn modelId="{60E1BF7D-4D37-4CEF-9531-4E6A6A55660B}" type="presParOf" srcId="{1FABE588-9E10-4AD0-8985-8E1A8F5082D0}" destId="{44BDBDBB-789F-4F48-8785-B326D0A305FD}" srcOrd="3" destOrd="0" presId="urn:microsoft.com/office/officeart/2005/8/layout/hProcess7"/>
    <dgm:cxn modelId="{F1BCF872-0F0D-4D3F-BE6A-B0F41FFC0068}" type="presParOf" srcId="{1FABE588-9E10-4AD0-8985-8E1A8F5082D0}" destId="{1E44703C-04AC-4620-B16A-E9B84D10439D}" srcOrd="4" destOrd="0" presId="urn:microsoft.com/office/officeart/2005/8/layout/hProcess7"/>
    <dgm:cxn modelId="{C7FA38E4-CDEE-45D0-8085-290DE3A93526}" type="presParOf" srcId="{1E44703C-04AC-4620-B16A-E9B84D10439D}" destId="{141CA55D-7118-4AD8-A379-676A8AF7EDA4}" srcOrd="0" destOrd="0" presId="urn:microsoft.com/office/officeart/2005/8/layout/hProcess7"/>
    <dgm:cxn modelId="{96C1AF71-CE26-4096-84E5-E5818B38C020}" type="presParOf" srcId="{1E44703C-04AC-4620-B16A-E9B84D10439D}" destId="{AB52C22D-7EB8-49E9-913E-280FE7C7DB46}" srcOrd="1" destOrd="0" presId="urn:microsoft.com/office/officeart/2005/8/layout/hProcess7"/>
    <dgm:cxn modelId="{0944A1E2-A35B-414A-B20D-8ADDA5986752}" type="presParOf" srcId="{1E44703C-04AC-4620-B16A-E9B84D10439D}" destId="{95A90314-DDD3-4FD7-A180-13A2C98B972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47E20-1005-455B-BBE8-10A05E228F9A}">
      <dsp:nvSpPr>
        <dsp:cNvPr id="0" name=""/>
        <dsp:cNvSpPr/>
      </dsp:nvSpPr>
      <dsp:spPr>
        <a:xfrm>
          <a:off x="2351755" y="1890712"/>
          <a:ext cx="1219200" cy="121920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Regulación asimétrica</a:t>
          </a:r>
          <a:endParaRPr lang="es-MX" sz="1700" kern="1200" dirty="0"/>
        </a:p>
      </dsp:txBody>
      <dsp:txXfrm>
        <a:off x="2411271" y="1950228"/>
        <a:ext cx="1100168" cy="1100168"/>
      </dsp:txXfrm>
    </dsp:sp>
    <dsp:sp modelId="{163F0E58-48C7-4165-BD48-2B99C3382D4D}">
      <dsp:nvSpPr>
        <dsp:cNvPr id="0" name=""/>
        <dsp:cNvSpPr/>
      </dsp:nvSpPr>
      <dsp:spPr>
        <a:xfrm rot="16343683">
          <a:off x="2576748" y="1463103"/>
          <a:ext cx="8559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59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57DE6-D7E8-4782-9C00-DC583D79E2E7}">
      <dsp:nvSpPr>
        <dsp:cNvPr id="0" name=""/>
        <dsp:cNvSpPr/>
      </dsp:nvSpPr>
      <dsp:spPr>
        <a:xfrm>
          <a:off x="2631262" y="218630"/>
          <a:ext cx="816864" cy="8168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Ley de </a:t>
          </a:r>
          <a:r>
            <a:rPr lang="es-MX" sz="1400" kern="1200" dirty="0" err="1" smtClean="0"/>
            <a:t>Hidro</a:t>
          </a:r>
          <a:r>
            <a:rPr lang="es-MX" sz="1400" kern="1200" dirty="0" smtClean="0"/>
            <a:t>-carburos</a:t>
          </a:r>
          <a:endParaRPr lang="es-MX" sz="1400" kern="1200" dirty="0"/>
        </a:p>
      </dsp:txBody>
      <dsp:txXfrm>
        <a:off x="2671138" y="258506"/>
        <a:ext cx="737112" cy="737112"/>
      </dsp:txXfrm>
    </dsp:sp>
    <dsp:sp modelId="{370C24FC-2C74-4C18-A4F0-782D88E59828}">
      <dsp:nvSpPr>
        <dsp:cNvPr id="0" name=""/>
        <dsp:cNvSpPr/>
      </dsp:nvSpPr>
      <dsp:spPr>
        <a:xfrm rot="1679965">
          <a:off x="3530799" y="2985492"/>
          <a:ext cx="6861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61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25175-FEA8-4ED9-A0A1-9D855352F728}">
      <dsp:nvSpPr>
        <dsp:cNvPr id="0" name=""/>
        <dsp:cNvSpPr/>
      </dsp:nvSpPr>
      <dsp:spPr>
        <a:xfrm>
          <a:off x="4176782" y="3028505"/>
          <a:ext cx="1092302" cy="816864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Comercia-</a:t>
          </a:r>
          <a:r>
            <a:rPr lang="es-MX" sz="1700" kern="1200" dirty="0" err="1" smtClean="0"/>
            <a:t>lización</a:t>
          </a:r>
          <a:endParaRPr lang="es-MX" sz="1700" kern="1200" dirty="0"/>
        </a:p>
      </dsp:txBody>
      <dsp:txXfrm>
        <a:off x="4216658" y="3068381"/>
        <a:ext cx="1012550" cy="737112"/>
      </dsp:txXfrm>
    </dsp:sp>
    <dsp:sp modelId="{9CEAC67C-237B-4C54-BAC8-145E03538B88}">
      <dsp:nvSpPr>
        <dsp:cNvPr id="0" name=""/>
        <dsp:cNvSpPr/>
      </dsp:nvSpPr>
      <dsp:spPr>
        <a:xfrm rot="5252306">
          <a:off x="2921846" y="3178513"/>
          <a:ext cx="1373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3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1A3FC-A506-495C-8156-2EEC7602B96E}">
      <dsp:nvSpPr>
        <dsp:cNvPr id="0" name=""/>
        <dsp:cNvSpPr/>
      </dsp:nvSpPr>
      <dsp:spPr>
        <a:xfrm>
          <a:off x="2481477" y="3247113"/>
          <a:ext cx="1059080" cy="816864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Ventas de primera mano</a:t>
          </a:r>
          <a:endParaRPr lang="es-MX" sz="1500" kern="1200" dirty="0"/>
        </a:p>
      </dsp:txBody>
      <dsp:txXfrm>
        <a:off x="2521353" y="3286989"/>
        <a:ext cx="979328" cy="73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29626-3022-4A18-BCA8-577422AE5693}">
      <dsp:nvSpPr>
        <dsp:cNvPr id="0" name=""/>
        <dsp:cNvSpPr/>
      </dsp:nvSpPr>
      <dsp:spPr>
        <a:xfrm>
          <a:off x="1876987" y="35911"/>
          <a:ext cx="1659752" cy="1659752"/>
        </a:xfrm>
        <a:prstGeom prst="circularArrow">
          <a:avLst>
            <a:gd name="adj1" fmla="val 5689"/>
            <a:gd name="adj2" fmla="val 340510"/>
            <a:gd name="adj3" fmla="val 13265616"/>
            <a:gd name="adj4" fmla="val 17698672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F68D9-6E03-4645-B4D0-70AF8535FB5A}">
      <dsp:nvSpPr>
        <dsp:cNvPr id="0" name=""/>
        <dsp:cNvSpPr/>
      </dsp:nvSpPr>
      <dsp:spPr>
        <a:xfrm>
          <a:off x="2239420" y="14625"/>
          <a:ext cx="934886" cy="5714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1. Especificar cada Producto</a:t>
          </a:r>
          <a:endParaRPr lang="es-ES" sz="1000" b="1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2267316" y="42521"/>
        <a:ext cx="879094" cy="515668"/>
      </dsp:txXfrm>
    </dsp:sp>
    <dsp:sp modelId="{94E40C22-C6F1-45E3-BB3E-CADDB4AA718A}">
      <dsp:nvSpPr>
        <dsp:cNvPr id="0" name=""/>
        <dsp:cNvSpPr/>
      </dsp:nvSpPr>
      <dsp:spPr>
        <a:xfrm>
          <a:off x="2913865" y="1089897"/>
          <a:ext cx="844104" cy="5714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2. Especificar cada Punto de VPM</a:t>
          </a:r>
          <a:endParaRPr lang="es-ES" sz="1000" b="1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2941761" y="1117793"/>
        <a:ext cx="788312" cy="515668"/>
      </dsp:txXfrm>
    </dsp:sp>
    <dsp:sp modelId="{B7A43905-6060-412F-B332-A87F962ADC8A}">
      <dsp:nvSpPr>
        <dsp:cNvPr id="0" name=""/>
        <dsp:cNvSpPr/>
      </dsp:nvSpPr>
      <dsp:spPr>
        <a:xfrm>
          <a:off x="1629145" y="1089897"/>
          <a:ext cx="897329" cy="57146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3. Detalle de las Ventas por Producto y Destino</a:t>
          </a:r>
          <a:endParaRPr lang="es-ES" sz="1000" b="1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1657041" y="1117793"/>
        <a:ext cx="841537" cy="515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F1E25-85BF-4FB7-BB69-1DBC926378B8}">
      <dsp:nvSpPr>
        <dsp:cNvPr id="0" name=""/>
        <dsp:cNvSpPr/>
      </dsp:nvSpPr>
      <dsp:spPr>
        <a:xfrm>
          <a:off x="1625" y="0"/>
          <a:ext cx="4140723" cy="3762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Prohibiciones</a:t>
          </a:r>
          <a:endParaRPr lang="es-ES" sz="2000" kern="1200" dirty="0"/>
        </a:p>
      </dsp:txBody>
      <dsp:txXfrm rot="16200000">
        <a:off x="-1127038" y="1128664"/>
        <a:ext cx="3085473" cy="828144"/>
      </dsp:txXfrm>
    </dsp:sp>
    <dsp:sp modelId="{0AD2C378-294C-47F5-BDF1-B493429811BD}">
      <dsp:nvSpPr>
        <dsp:cNvPr id="0" name=""/>
        <dsp:cNvSpPr/>
      </dsp:nvSpPr>
      <dsp:spPr>
        <a:xfrm>
          <a:off x="829770" y="0"/>
          <a:ext cx="3084839" cy="37627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Condicionar la enajenación de gasolinas y diésel.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Brindar trato indebidamente discriminatorio.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5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Rehusarse a enajenar los productos a personas determinadas.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5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Realizar actos que de manera indebida limiten o impidan la contratación de la VPM.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5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Realizar cualquier práctica anticompetitiva.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5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Condicionar los contratos de suministro a los contratos de franquicia.</a:t>
          </a:r>
        </a:p>
      </dsp:txBody>
      <dsp:txXfrm>
        <a:off x="829770" y="0"/>
        <a:ext cx="3084839" cy="3762773"/>
      </dsp:txXfrm>
    </dsp:sp>
    <dsp:sp modelId="{141CA55D-7118-4AD8-A379-676A8AF7EDA4}">
      <dsp:nvSpPr>
        <dsp:cNvPr id="0" name=""/>
        <dsp:cNvSpPr/>
      </dsp:nvSpPr>
      <dsp:spPr>
        <a:xfrm>
          <a:off x="4287274" y="0"/>
          <a:ext cx="4140723" cy="3762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Obligaciones</a:t>
          </a:r>
          <a:endParaRPr lang="es-ES" sz="2000" kern="1200" dirty="0"/>
        </a:p>
      </dsp:txBody>
      <dsp:txXfrm rot="16200000">
        <a:off x="3158610" y="1128664"/>
        <a:ext cx="3085473" cy="828144"/>
      </dsp:txXfrm>
    </dsp:sp>
    <dsp:sp modelId="{897CBE44-C483-4C91-9F97-993FA47CC681}">
      <dsp:nvSpPr>
        <dsp:cNvPr id="0" name=""/>
        <dsp:cNvSpPr/>
      </dsp:nvSpPr>
      <dsp:spPr>
        <a:xfrm rot="5400000">
          <a:off x="4031381" y="2916411"/>
          <a:ext cx="553194" cy="6211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90314-DDD3-4FD7-A180-13A2C98B9728}">
      <dsp:nvSpPr>
        <dsp:cNvPr id="0" name=""/>
        <dsp:cNvSpPr/>
      </dsp:nvSpPr>
      <dsp:spPr>
        <a:xfrm>
          <a:off x="5115419" y="0"/>
          <a:ext cx="3084839" cy="37627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Permitir al adquirente terminación del contrato sin costo, con preaviso de un mes.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Guardar proporcionalidad y equidad en los derechos y obligaciones.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5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Reproducir esquemas competitivos para la asignación del volumen.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5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Considerar modalidades y periodos de entrega flexibles de acuerdo a la práctica común de la industria.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5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Operar y mantener actualizado un sistema de información.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5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es-ES" altLang="es-MX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Las VPM se sujetarán a los precios y tarifas máximos.</a:t>
          </a:r>
          <a:endParaRPr lang="es-MX" sz="12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15419" y="0"/>
        <a:ext cx="3084839" cy="3762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A0567-E0A4-4948-A958-05221208BA8F}" type="datetimeFigureOut">
              <a:rPr lang="es-MX" smtClean="0"/>
              <a:t>11/03/2016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8184B-9748-4F31-A594-07CB427D1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6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184B-9748-4F31-A594-07CB427D1A8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81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184B-9748-4F31-A594-07CB427D1A8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696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184B-9748-4F31-A594-07CB427D1A8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56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184B-9748-4F31-A594-07CB427D1A8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775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184B-9748-4F31-A594-07CB427D1A8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90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84B1-0D2A-48AE-AA37-2B57D850D93D}" type="datetime1">
              <a:rPr lang="es-MX" smtClean="0"/>
              <a:t>11/03/2016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800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Mis documentos\Presentaciones\Gráficos\Logo CRE chico\logocre-3.bm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357958"/>
            <a:ext cx="1394941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"/>
          <p:cNvCxnSpPr/>
          <p:nvPr userDrawn="1"/>
        </p:nvCxnSpPr>
        <p:spPr>
          <a:xfrm>
            <a:off x="214282" y="6284932"/>
            <a:ext cx="85725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1417-094D-4809-9968-76E9688B3F31}" type="datetime1">
              <a:rPr lang="es-MX" smtClean="0"/>
              <a:t>11/03/2016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8831-3019-40E2-B79A-39467A80C3E7}" type="datetime1">
              <a:rPr lang="es-MX" smtClean="0"/>
              <a:t>11/03/2016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v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2925" indent="-277813">
              <a:buClr>
                <a:schemeClr val="accent1">
                  <a:lumMod val="50000"/>
                </a:schemeClr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08038" indent="-265113">
              <a:buClr>
                <a:schemeClr val="accent1">
                  <a:lumMod val="50000"/>
                </a:schemeClr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73150" indent="-265113">
              <a:buClr>
                <a:schemeClr val="accent1">
                  <a:lumMod val="50000"/>
                </a:schemeClr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39850" indent="-266700">
              <a:buClr>
                <a:schemeClr val="accent1">
                  <a:lumMod val="50000"/>
                </a:schemeClr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F0D6334B-571D-496E-BF26-D966FB0F4167}" type="datetime1">
              <a:rPr lang="es-MX" smtClean="0"/>
              <a:pPr/>
              <a:t>11/03/2016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4A03AB9F-4438-4187-97BF-8931B76ECA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2E25-B567-4830-8411-A97768146668}" type="datetime1">
              <a:rPr lang="es-MX" smtClean="0"/>
              <a:t>11/03/2016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265113" indent="-265113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 sz="1600"/>
            </a:lvl1pPr>
            <a:lvl2pPr marL="542925" indent="-277813">
              <a:buClr>
                <a:schemeClr val="accent1">
                  <a:lumMod val="50000"/>
                </a:schemeClr>
              </a:buClr>
              <a:defRPr sz="1600"/>
            </a:lvl2pPr>
            <a:lvl3pPr marL="808038" indent="-265113">
              <a:buClr>
                <a:schemeClr val="accent1">
                  <a:lumMod val="50000"/>
                </a:schemeClr>
              </a:buClr>
              <a:defRPr sz="1600"/>
            </a:lvl3pPr>
            <a:lvl4pPr marL="1073150" indent="-265113">
              <a:buClr>
                <a:schemeClr val="accent1">
                  <a:lumMod val="50000"/>
                </a:schemeClr>
              </a:buClr>
              <a:defRPr sz="1600"/>
            </a:lvl4pPr>
            <a:lvl5pPr marL="1339850" indent="-266700">
              <a:buClr>
                <a:schemeClr val="accent1">
                  <a:lumMod val="50000"/>
                </a:schemeClr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 lang="es-ES" sz="16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7813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defRPr lang="es-ES" sz="16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65113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defRPr lang="es-ES" sz="16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3150" indent="-265113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defRPr lang="es-ES" sz="16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39850" indent="-2667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defRPr lang="es-MX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151A-A94D-4396-9FB6-A53D8669808C}" type="datetime1">
              <a:rPr lang="es-MX" smtClean="0"/>
              <a:t>11/03/2016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defRPr lang="es-E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7813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defRPr lang="es-E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65113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defRPr lang="es-E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3150" indent="-265113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defRPr lang="es-E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39850" indent="-2667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defRPr lang="es-MX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defRPr lang="es-ES" sz="16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7813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defRPr lang="es-ES" sz="16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65113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defRPr lang="es-ES" sz="16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3150" indent="-265113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defRPr lang="es-ES" sz="16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39850" indent="-2667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defRPr lang="es-MX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BAE6F8-D7AC-416F-9B09-6BC89A52009E}" type="datetime1">
              <a:rPr lang="es-MX" smtClean="0"/>
              <a:t>11/03/2016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03AB9F-4438-4187-97BF-8931B76ECA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6468-847D-46A4-A71F-0B35AD480E41}" type="datetime1">
              <a:rPr lang="es-MX" smtClean="0"/>
              <a:t>11/03/2016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2398-2D69-4E16-BA80-23132D56800F}" type="datetime1">
              <a:rPr lang="es-MX" smtClean="0"/>
              <a:t>11/03/2016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C3B8-62A0-4B1E-A2CC-D227AC50C3D0}" type="datetime1">
              <a:rPr lang="es-MX" smtClean="0"/>
              <a:t>11/03/2016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18A-36D3-40E3-BA48-7E7615AF3643}" type="datetime1">
              <a:rPr lang="es-MX" smtClean="0"/>
              <a:t>11/03/2016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32" y="-24"/>
            <a:ext cx="1800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Conector recto"/>
          <p:cNvCxnSpPr/>
          <p:nvPr/>
        </p:nvCxnSpPr>
        <p:spPr>
          <a:xfrm>
            <a:off x="214282" y="6284932"/>
            <a:ext cx="85725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58678" y="253372"/>
            <a:ext cx="7028121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4549" y="1329070"/>
            <a:ext cx="8548577" cy="4797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8D68CB-2538-4502-A1ED-763AF4EBCA19}" type="datetime1">
              <a:rPr lang="es-MX" smtClean="0"/>
              <a:t>11/03/2016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03AB9F-4438-4187-97BF-8931B76ECA6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Picture 2" descr="C:\Mis documentos\Presentaciones\Gráficos\Logo CRE chico\logocre-3.b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2844" y="6357958"/>
            <a:ext cx="1394941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4978" y="1354008"/>
            <a:ext cx="864283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Regulación asimétrica aplicable a las Ventas de Primera </a:t>
            </a:r>
            <a:r>
              <a:rPr lang="es-MX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s-MX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 y a la </a:t>
            </a:r>
            <a:r>
              <a:rPr lang="es-MX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MX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omercialización de Gasolina y </a:t>
            </a:r>
            <a:r>
              <a:rPr lang="es-MX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Diésel</a:t>
            </a:r>
            <a:endParaRPr lang="es-MX" sz="2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MX" sz="4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Francisco de la Isla</a:t>
            </a:r>
          </a:p>
          <a:p>
            <a:pPr algn="ctr"/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Coordinador General de Mercados de Hidrocarburos</a:t>
            </a:r>
          </a:p>
          <a:p>
            <a:pPr algn="ctr"/>
            <a:endParaRPr lang="es-MX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Comisión </a:t>
            </a: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Reguladora de Energía</a:t>
            </a:r>
          </a:p>
          <a:p>
            <a:pPr algn="ctr"/>
            <a:endParaRPr lang="es-MX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Ciudad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México, </a:t>
            </a: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de marzo de 2016</a:t>
            </a:r>
            <a:endParaRPr lang="es-MX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Contratos de suministro y de franquicia</a:t>
            </a:r>
            <a:endParaRPr lang="es-MX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501469" y="1643338"/>
            <a:ext cx="80978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Precisiones adicionales:</a:t>
            </a:r>
            <a:endParaRPr lang="es-MX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contrato de suministro resultante debe considerarse contrato de VPM hasta que la CRE expida la regulación asimétrica aplicable a las VPM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precio aplicable es el que resulte de las metodologías publicadas en el DOF el 9 de febrero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Pemex puede seguir ofreciendo el servicio de comercialización (entrega en TAR o estación de servicio) con base en el contrato vigente, con las siguientes condiciones: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Permitir a los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adquirentes 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concluir </a:t>
            </a:r>
            <a:r>
              <a:rPr lang="es-MX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contrato anticipadamente 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MX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manera no 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onerosa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migrar hacia el contrato definitivo que en su momento apruebe </a:t>
            </a: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 Comisión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Desagregar</a:t>
            </a: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precio de venta de primera mano aplicable y las tarifas o contraprestaciones </a:t>
            </a: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los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servicios involucrados en la entrega en el punto de </a:t>
            </a: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Establecer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estará vigente hasta en </a:t>
            </a: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tanto la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Comisión </a:t>
            </a: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apruebe la </a:t>
            </a:r>
            <a:r>
              <a:rPr lang="es-MX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regulación asimétrica aplicable a gasolina y diésel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201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ector recto 54"/>
          <p:cNvCxnSpPr/>
          <p:nvPr/>
        </p:nvCxnSpPr>
        <p:spPr>
          <a:xfrm>
            <a:off x="6886572" y="1509706"/>
            <a:ext cx="24685" cy="4305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2538395" y="1442759"/>
            <a:ext cx="4779" cy="4372216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echa derecha 46"/>
          <p:cNvSpPr/>
          <p:nvPr/>
        </p:nvSpPr>
        <p:spPr>
          <a:xfrm>
            <a:off x="3182059" y="4260382"/>
            <a:ext cx="5478626" cy="915076"/>
          </a:xfrm>
          <a:prstGeom prst="right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4695828" y="1437991"/>
            <a:ext cx="49663" cy="4376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echa derecha 41"/>
          <p:cNvSpPr/>
          <p:nvPr/>
        </p:nvSpPr>
        <p:spPr>
          <a:xfrm>
            <a:off x="442914" y="3628757"/>
            <a:ext cx="8234375" cy="528630"/>
          </a:xfrm>
          <a:prstGeom prst="right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Flecha derecha 40"/>
          <p:cNvSpPr/>
          <p:nvPr/>
        </p:nvSpPr>
        <p:spPr>
          <a:xfrm>
            <a:off x="3051093" y="2566486"/>
            <a:ext cx="5643614" cy="851364"/>
          </a:xfrm>
          <a:prstGeom prst="right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447681" y="2777090"/>
            <a:ext cx="2584394" cy="43268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Flecha derecha 37"/>
          <p:cNvSpPr/>
          <p:nvPr/>
        </p:nvSpPr>
        <p:spPr>
          <a:xfrm>
            <a:off x="6943719" y="1799948"/>
            <a:ext cx="1743081" cy="528630"/>
          </a:xfrm>
          <a:prstGeom prst="right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28605" y="1922960"/>
            <a:ext cx="6405600" cy="26637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12235" y="1442759"/>
            <a:ext cx="80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226131" y="1437991"/>
            <a:ext cx="80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438386" y="1437991"/>
            <a:ext cx="80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490345" y="1437993"/>
            <a:ext cx="66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357188" y="1714990"/>
            <a:ext cx="8329612" cy="95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48492" y="1901590"/>
            <a:ext cx="63770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Precios </a:t>
            </a:r>
            <a:r>
              <a:rPr lang="es-MX" sz="1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máximos al </a:t>
            </a:r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público*</a:t>
            </a:r>
            <a:endParaRPr lang="es-MX" sz="12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352420" y="1452280"/>
            <a:ext cx="19019" cy="31242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6943719" y="1891693"/>
            <a:ext cx="1733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Precios</a:t>
            </a:r>
            <a:r>
              <a:rPr lang="es-MX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mercado</a:t>
            </a:r>
            <a:endParaRPr lang="es-MX" sz="11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76112" y="2768378"/>
            <a:ext cx="2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Permisos de importación, Pemex y empresas subsidiarias</a:t>
            </a:r>
            <a:endParaRPr lang="es-MX" sz="12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032073" y="2780592"/>
            <a:ext cx="368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Permisos de importación a quien cumpla requisitos</a:t>
            </a:r>
            <a:endParaRPr lang="es-MX" sz="12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57200" y="3725637"/>
            <a:ext cx="8220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Otorgamiento de permisos de expendio al público por la CRE</a:t>
            </a:r>
            <a:endParaRPr lang="es-MX" sz="12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136709" y="4548735"/>
            <a:ext cx="5645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Contratos con Pemex bajo nuevas </a:t>
            </a:r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condiciones</a:t>
            </a:r>
            <a:endParaRPr lang="es-MX" sz="12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352423" y="1438764"/>
            <a:ext cx="8329612" cy="9536"/>
          </a:xfrm>
          <a:prstGeom prst="lin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8686800" y="1447527"/>
            <a:ext cx="0" cy="27699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361943" y="5058258"/>
            <a:ext cx="8329612" cy="9536"/>
          </a:xfrm>
          <a:prstGeom prst="lin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2 Marcador de contenido"/>
          <p:cNvSpPr txBox="1">
            <a:spLocks/>
          </p:cNvSpPr>
          <p:nvPr/>
        </p:nvSpPr>
        <p:spPr>
          <a:xfrm>
            <a:off x="396949" y="5985914"/>
            <a:ext cx="8432741" cy="3318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Fecha máxima, sujeta a declaratoria de competencia efectiva por COFECE, en su caso.</a:t>
            </a:r>
          </a:p>
        </p:txBody>
      </p:sp>
      <p:sp>
        <p:nvSpPr>
          <p:cNvPr id="36" name="Flecha derecha 35"/>
          <p:cNvSpPr/>
          <p:nvPr/>
        </p:nvSpPr>
        <p:spPr>
          <a:xfrm>
            <a:off x="3027310" y="5423674"/>
            <a:ext cx="5645204" cy="528630"/>
          </a:xfrm>
          <a:prstGeom prst="right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004701" y="5537976"/>
            <a:ext cx="2500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Competencia en Suministro</a:t>
            </a:r>
            <a:endParaRPr lang="es-MX" sz="11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1 Título"/>
          <p:cNvSpPr>
            <a:spLocks noGrp="1"/>
          </p:cNvSpPr>
          <p:nvPr>
            <p:ph type="title"/>
          </p:nvPr>
        </p:nvSpPr>
        <p:spPr>
          <a:xfrm>
            <a:off x="1658678" y="253372"/>
            <a:ext cx="7028121" cy="868346"/>
          </a:xfrm>
        </p:spPr>
        <p:txBody>
          <a:bodyPr anchor="t">
            <a:normAutofit/>
          </a:bodyPr>
          <a:lstStyle/>
          <a:p>
            <a:pPr algn="r"/>
            <a:r>
              <a:rPr lang="es-MX" sz="2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Nuevas condiciones</a:t>
            </a:r>
            <a:endParaRPr lang="es-MX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442914" y="4501121"/>
            <a:ext cx="2711797" cy="43268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70262" y="4486006"/>
            <a:ext cx="415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Contratos de suministro vigentes </a:t>
            </a:r>
          </a:p>
          <a:p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Pemex</a:t>
            </a:r>
            <a:endParaRPr lang="es-MX" sz="12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próximas</a:t>
            </a:r>
            <a:endParaRPr lang="es-MX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12</a:t>
            </a:fld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501469" y="1643338"/>
            <a:ext cx="80978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publicará en el DOF la regulación asimétrica sobre VPM y comercialización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Pemex presentará a la CRE una propuesta para incorporar las disposiciones </a:t>
            </a: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regulación a su régimen contractual</a:t>
            </a:r>
            <a:endPara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121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79707" y="1390561"/>
            <a:ext cx="67614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es-MX" sz="8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/>
            <a:r>
              <a:rPr lang="es-MX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¡Gracias!</a:t>
            </a:r>
          </a:p>
          <a:p>
            <a:pPr algn="ctr" fontAlgn="base"/>
            <a:endParaRPr lang="es-MX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/>
            <a:r>
              <a:rPr lang="es-MX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www.cre.gob.mx</a:t>
            </a:r>
            <a:endParaRPr lang="es-MX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5066778"/>
              </p:ext>
            </p:extLst>
          </p:nvPr>
        </p:nvGraphicFramePr>
        <p:xfrm>
          <a:off x="635722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5"/>
          <p:cNvSpPr txBox="1">
            <a:spLocks/>
          </p:cNvSpPr>
          <p:nvPr/>
        </p:nvSpPr>
        <p:spPr>
          <a:xfrm>
            <a:off x="1865085" y="179026"/>
            <a:ext cx="7028121" cy="11932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altLang="es-MX" sz="24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ES" altLang="es-MX" sz="2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Aplicación de la Regulación </a:t>
            </a:r>
            <a:r>
              <a:rPr lang="es-ES" altLang="es-MX" sz="2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Asimétrica sobre Pemex</a:t>
            </a:r>
            <a:endParaRPr lang="es-MX" sz="24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09799" y="2299056"/>
            <a:ext cx="2072634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En vigor hasta que se logre </a:t>
            </a:r>
            <a:r>
              <a:rPr lang="es-ES" dirty="0" smtClean="0"/>
              <a:t>una </a:t>
            </a:r>
            <a:r>
              <a:rPr lang="es-ES" dirty="0"/>
              <a:t>mayor participación de agentes económicos que propicien el desarrollo eficiente y competitivo de los mercados</a:t>
            </a:r>
            <a:endParaRPr lang="es-MX" dirty="0"/>
          </a:p>
        </p:txBody>
      </p:sp>
      <p:sp>
        <p:nvSpPr>
          <p:cNvPr id="8" name="Flecha derecha 7"/>
          <p:cNvSpPr/>
          <p:nvPr/>
        </p:nvSpPr>
        <p:spPr>
          <a:xfrm>
            <a:off x="5791197" y="1868254"/>
            <a:ext cx="696684" cy="318271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orma libre 6"/>
          <p:cNvSpPr/>
          <p:nvPr/>
        </p:nvSpPr>
        <p:spPr>
          <a:xfrm>
            <a:off x="1400411" y="2229150"/>
            <a:ext cx="1969807" cy="1071392"/>
          </a:xfrm>
          <a:custGeom>
            <a:avLst/>
            <a:gdLst>
              <a:gd name="connsiteX0" fmla="*/ 1969807 w 1969807"/>
              <a:gd name="connsiteY0" fmla="*/ 1071392 h 1071392"/>
              <a:gd name="connsiteX1" fmla="*/ 297761 w 1969807"/>
              <a:gd name="connsiteY1" fmla="*/ 26363 h 1071392"/>
              <a:gd name="connsiteX2" fmla="*/ 19087 w 1969807"/>
              <a:gd name="connsiteY2" fmla="*/ 313746 h 1071392"/>
              <a:gd name="connsiteX3" fmla="*/ 27795 w 1969807"/>
              <a:gd name="connsiteY3" fmla="*/ 313746 h 1071392"/>
              <a:gd name="connsiteX4" fmla="*/ 53921 w 1969807"/>
              <a:gd name="connsiteY4" fmla="*/ 130866 h 107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807" h="1071392">
                <a:moveTo>
                  <a:pt x="1969807" y="1071392"/>
                </a:moveTo>
                <a:cubicBezTo>
                  <a:pt x="1296344" y="612014"/>
                  <a:pt x="622881" y="152637"/>
                  <a:pt x="297761" y="26363"/>
                </a:cubicBezTo>
                <a:cubicBezTo>
                  <a:pt x="-27359" y="-99911"/>
                  <a:pt x="64081" y="265849"/>
                  <a:pt x="19087" y="313746"/>
                </a:cubicBezTo>
                <a:cubicBezTo>
                  <a:pt x="-25907" y="361643"/>
                  <a:pt x="21989" y="344226"/>
                  <a:pt x="27795" y="313746"/>
                </a:cubicBezTo>
                <a:cubicBezTo>
                  <a:pt x="33601" y="283266"/>
                  <a:pt x="43761" y="207066"/>
                  <a:pt x="53921" y="130866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74171" y="2725783"/>
            <a:ext cx="2638698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Fomentar el desarrollo eficiente de la </a:t>
            </a:r>
            <a:r>
              <a:rPr lang="es-E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</a:t>
            </a:r>
          </a:p>
          <a:p>
            <a:endParaRPr lang="es-ES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Promover </a:t>
            </a:r>
            <a:r>
              <a:rPr lang="es-E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competencia </a:t>
            </a:r>
            <a:r>
              <a:rPr lang="es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 sector, limitando el poder de mercado de </a:t>
            </a:r>
            <a:r>
              <a:rPr lang="es-E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Pemex</a:t>
            </a:r>
            <a:endParaRPr lang="es-E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003399"/>
              </a:buClr>
              <a:buSzPct val="80000"/>
              <a:defRPr/>
            </a:pPr>
            <a:r>
              <a:rPr lang="es-MX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Establecer condiciones de equidad, transparencia y trato no discriminatorio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003399"/>
              </a:buClr>
              <a:buSzPct val="80000"/>
              <a:defRPr/>
            </a:pPr>
            <a:r>
              <a:rPr lang="es-MX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Evitar </a:t>
            </a:r>
            <a:r>
              <a:rPr lang="es-MX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barreras de entrada a nuevos competidores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003399"/>
              </a:buClr>
              <a:buSzPct val="80000"/>
              <a:defRPr/>
            </a:pPr>
            <a:r>
              <a:rPr lang="es-E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Facilitar </a:t>
            </a:r>
            <a:r>
              <a:rPr lang="es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libre elección del suministro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003399"/>
              </a:buClr>
              <a:buSzPct val="80000"/>
              <a:defRPr/>
            </a:pPr>
            <a:r>
              <a:rPr lang="es-E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Propiciar </a:t>
            </a:r>
            <a:r>
              <a:rPr lang="es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adecuada cobertura nacional</a:t>
            </a:r>
          </a:p>
          <a:p>
            <a:endParaRPr lang="es-E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30923" y="2325190"/>
            <a:ext cx="116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/>
                </a:solidFill>
              </a:rPr>
              <a:t>Objetivos</a:t>
            </a:r>
            <a:endParaRPr lang="es-MX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ítulo 5"/>
          <p:cNvSpPr txBox="1">
            <a:spLocks/>
          </p:cNvSpPr>
          <p:nvPr/>
        </p:nvSpPr>
        <p:spPr>
          <a:xfrm>
            <a:off x="1699622" y="130539"/>
            <a:ext cx="7028121" cy="11932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altLang="es-MX" sz="24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ES" altLang="es-MX" sz="2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Ventas de primera mano</a:t>
            </a:r>
            <a:endParaRPr lang="es-MX" sz="24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809914" y="2991401"/>
            <a:ext cx="1759132" cy="15849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Primera enajenación, en territorio nacional, por Pemex, filiales, etc.</a:t>
            </a: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2695331" y="2987045"/>
            <a:ext cx="1759132" cy="15849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Refinerías y puntos de internación al país (puertos y fronteras)</a:t>
            </a:r>
            <a:endParaRPr lang="es-MX" dirty="0"/>
          </a:p>
        </p:txBody>
      </p:sp>
      <p:sp>
        <p:nvSpPr>
          <p:cNvPr id="7" name="Rectángulo redondeado 6"/>
          <p:cNvSpPr/>
          <p:nvPr/>
        </p:nvSpPr>
        <p:spPr>
          <a:xfrm>
            <a:off x="4593788" y="2860769"/>
            <a:ext cx="1558834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Precios</a:t>
            </a:r>
            <a:endParaRPr lang="es-MX" dirty="0"/>
          </a:p>
        </p:txBody>
      </p:sp>
      <p:sp>
        <p:nvSpPr>
          <p:cNvPr id="8" name="Rectángulo redondeado 7"/>
          <p:cNvSpPr/>
          <p:nvPr/>
        </p:nvSpPr>
        <p:spPr>
          <a:xfrm>
            <a:off x="4598135" y="3844841"/>
            <a:ext cx="1558834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Términos y condiciones </a:t>
            </a:r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910048" y="2198920"/>
            <a:ext cx="1611086" cy="522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es?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2760628" y="2203267"/>
            <a:ext cx="1611086" cy="522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¿Dónde?</a:t>
            </a:r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4567661" y="2198913"/>
            <a:ext cx="1611086" cy="522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se regula?</a:t>
            </a:r>
            <a:endParaRPr lang="es-MX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6331178" y="2991392"/>
            <a:ext cx="1759132" cy="15849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Elección del punto de compra</a:t>
            </a:r>
          </a:p>
          <a:p>
            <a:pPr algn="ctr"/>
            <a:r>
              <a:rPr lang="es-MX" dirty="0" smtClean="0"/>
              <a:t>Gestión y contratación de  otros </a:t>
            </a:r>
            <a:r>
              <a:rPr lang="es-MX" dirty="0" err="1" smtClean="0"/>
              <a:t>servs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>
            <a:off x="6396475" y="2207614"/>
            <a:ext cx="1611086" cy="522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¿Beneficios?</a:t>
            </a:r>
            <a:endParaRPr lang="es-MX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6479205" y="3794304"/>
            <a:ext cx="14281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ítulo 5"/>
          <p:cNvSpPr txBox="1">
            <a:spLocks/>
          </p:cNvSpPr>
          <p:nvPr/>
        </p:nvSpPr>
        <p:spPr>
          <a:xfrm>
            <a:off x="1699622" y="130539"/>
            <a:ext cx="7028121" cy="11932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altLang="es-MX" sz="24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ES" altLang="es-MX" sz="2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Comercialización</a:t>
            </a:r>
            <a:endParaRPr lang="es-MX" sz="24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647406" y="2965275"/>
            <a:ext cx="1759132" cy="158496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Pemex</a:t>
            </a:r>
          </a:p>
          <a:p>
            <a:pPr algn="ctr"/>
            <a:r>
              <a:rPr lang="es-MX" dirty="0" smtClean="0"/>
              <a:t>Pemex TRI</a:t>
            </a:r>
          </a:p>
          <a:p>
            <a:pPr algn="ctr"/>
            <a:r>
              <a:rPr lang="es-MX" dirty="0" err="1" smtClean="0"/>
              <a:t>EPEs</a:t>
            </a:r>
            <a:endParaRPr lang="es-MX" dirty="0" smtClean="0"/>
          </a:p>
          <a:p>
            <a:pPr algn="ctr"/>
            <a:r>
              <a:rPr lang="es-MX" dirty="0" smtClean="0"/>
              <a:t>Otro, por cuenta y orden del Estado</a:t>
            </a: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4532823" y="2960919"/>
            <a:ext cx="1759132" cy="158496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En cualquier lugar del país</a:t>
            </a:r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2756266" y="2172794"/>
            <a:ext cx="1611086" cy="5225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¿Regulados?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4606846" y="2177141"/>
            <a:ext cx="1611086" cy="5225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¿Dónde?</a:t>
            </a:r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6448715" y="2181496"/>
            <a:ext cx="1611086" cy="5225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implica?</a:t>
            </a:r>
            <a:endParaRPr lang="es-MX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6418250" y="2965266"/>
            <a:ext cx="1759132" cy="158496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Precio = Precio de VPM</a:t>
            </a:r>
          </a:p>
          <a:p>
            <a:pPr algn="ctr"/>
            <a:r>
              <a:rPr lang="es-MX" dirty="0" smtClean="0"/>
              <a:t>Desagregación de precio y servicios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727161" y="2978331"/>
            <a:ext cx="1759132" cy="158496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Semejante al suministro actual</a:t>
            </a:r>
          </a:p>
          <a:p>
            <a:pPr algn="ctr"/>
            <a:endParaRPr lang="es-MX" sz="1000" dirty="0" smtClean="0"/>
          </a:p>
          <a:p>
            <a:pPr algn="ctr"/>
            <a:endParaRPr lang="es-MX" sz="100" dirty="0" smtClean="0"/>
          </a:p>
          <a:p>
            <a:pPr algn="ctr"/>
            <a:r>
              <a:rPr lang="es-MX" sz="1600" dirty="0" smtClean="0"/>
              <a:t>Desvinculado del contrato de franquicia</a:t>
            </a:r>
            <a:endParaRPr lang="es-MX" sz="1600" dirty="0"/>
          </a:p>
        </p:txBody>
      </p:sp>
      <p:sp>
        <p:nvSpPr>
          <p:cNvPr id="14" name="Rectángulo 13"/>
          <p:cNvSpPr/>
          <p:nvPr/>
        </p:nvSpPr>
        <p:spPr>
          <a:xfrm>
            <a:off x="827312" y="2185850"/>
            <a:ext cx="1611086" cy="5225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es?</a:t>
            </a:r>
            <a:endParaRPr lang="es-MX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775058" y="3675018"/>
            <a:ext cx="1658981" cy="87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Regulación VPM: precios</a:t>
            </a:r>
            <a:endParaRPr lang="es-MX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332558" y="1273621"/>
            <a:ext cx="8354241" cy="3099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9 de febrero de 2016, se publicaron en el DOF las metodologías de precios de VPM de gasolinas y diésel </a:t>
            </a: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determinación de los precios de VPM </a:t>
            </a: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precios máximos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Precios con base en referencias de precios en Houston, publicadas por </a:t>
            </a:r>
            <a:r>
              <a:rPr lang="es-MX" sz="1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Platts</a:t>
            </a:r>
            <a:r>
              <a:rPr lang="es-MX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 </a:t>
            </a:r>
            <a:r>
              <a:rPr lang="es-MX" sz="1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MarketScan</a:t>
            </a:r>
            <a:endParaRPr lang="es-MX" sz="1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7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Comprenden: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Costos </a:t>
            </a: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logística, desde el </a:t>
            </a: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 de referencia hasta el punto de entrega de VPM (aprobados por la CRE)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Ajustes </a:t>
            </a: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calidad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podrán ofrecer descuentos a adquirentes similares en condiciones similares, </a:t>
            </a: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mismos </a:t>
            </a: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se harán del conocimiento del público en </a:t>
            </a: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 </a:t>
            </a: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condicionarán descuentos </a:t>
            </a: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 celebración de contratos de </a:t>
            </a: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franquicia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7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Reportes mensuales de las operaciones de VPM de gasolinas y diésel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28032868"/>
              </p:ext>
            </p:extLst>
          </p:nvPr>
        </p:nvGraphicFramePr>
        <p:xfrm>
          <a:off x="3878805" y="4467497"/>
          <a:ext cx="5387115" cy="166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2843968" y="5073936"/>
            <a:ext cx="2837944" cy="128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8900" indent="-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7188" lvl="1" indent="-174625" algn="just">
              <a:buFont typeface="Wingdings" panose="05000000000000000000" pitchFamily="2" charset="2"/>
              <a:buChar char="§"/>
              <a:defRPr/>
            </a:pPr>
            <a:r>
              <a:rPr lang="es-ES" sz="1200" dirty="0">
                <a:solidFill>
                  <a:schemeClr val="tx2"/>
                </a:solidFill>
                <a:latin typeface="Arial Narrow" panose="020B0606020202030204" pitchFamily="34" charset="0"/>
              </a:rPr>
              <a:t>T</a:t>
            </a:r>
            <a:r>
              <a:rPr lang="es-ES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ipo de clientes</a:t>
            </a:r>
          </a:p>
          <a:p>
            <a:pPr marL="357188" lvl="1" indent="-174625" algn="just">
              <a:buFont typeface="Wingdings" panose="05000000000000000000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Volumen facturado</a:t>
            </a:r>
          </a:p>
          <a:p>
            <a:pPr marL="357188" lvl="1" indent="-174625" algn="just">
              <a:buFont typeface="Wingdings" panose="05000000000000000000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Precio VPM</a:t>
            </a:r>
          </a:p>
          <a:p>
            <a:pPr marL="357188" lvl="1" indent="-174625" algn="just">
              <a:buFont typeface="Wingdings" panose="05000000000000000000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Descuentos</a:t>
            </a:r>
          </a:p>
          <a:p>
            <a:pPr marL="357188" lvl="1" indent="-174625" algn="just">
              <a:buFont typeface="Wingdings" panose="05000000000000000000" pitchFamily="2" charset="2"/>
              <a:buChar char="§"/>
              <a:defRPr/>
            </a:pPr>
            <a:r>
              <a:rPr lang="es-ES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Importe total</a:t>
            </a:r>
            <a:endParaRPr lang="es-ES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4027811" y="5829300"/>
            <a:ext cx="831309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s-MX" sz="2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Regulación VPM: Términos y condiciones</a:t>
            </a:r>
            <a:endParaRPr lang="es-MX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40179542"/>
              </p:ext>
            </p:extLst>
          </p:nvPr>
        </p:nvGraphicFramePr>
        <p:xfrm>
          <a:off x="257175" y="1473200"/>
          <a:ext cx="8429624" cy="376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257175" y="5400676"/>
            <a:ext cx="8429624" cy="638174"/>
            <a:chOff x="257175" y="5343526"/>
            <a:chExt cx="8429624" cy="638174"/>
          </a:xfrm>
        </p:grpSpPr>
        <p:sp>
          <p:nvSpPr>
            <p:cNvPr id="9" name="Flecha derecha 8"/>
            <p:cNvSpPr/>
            <p:nvPr/>
          </p:nvSpPr>
          <p:spPr>
            <a:xfrm>
              <a:off x="257175" y="5343526"/>
              <a:ext cx="8429624" cy="638174"/>
            </a:xfrm>
            <a:prstGeom prst="rightArrow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s-MX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38136" y="5509220"/>
              <a:ext cx="81867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 CRE revisará periódicamente la Regulación con base en el comportamiento de los mercados </a:t>
              </a:r>
            </a:p>
          </p:txBody>
        </p:sp>
      </p:grpSp>
      <p:sp>
        <p:nvSpPr>
          <p:cNvPr id="14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s-MX" sz="2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Regulación: Comercialización</a:t>
            </a:r>
            <a:endParaRPr lang="es-MX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 flipV="1">
            <a:off x="344488" y="5524501"/>
            <a:ext cx="8256587" cy="42862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7 Grupo"/>
          <p:cNvGrpSpPr>
            <a:grpSpLocks/>
          </p:cNvGrpSpPr>
          <p:nvPr/>
        </p:nvGrpSpPr>
        <p:grpSpPr bwMode="auto">
          <a:xfrm>
            <a:off x="146050" y="4338638"/>
            <a:ext cx="1397000" cy="1116012"/>
            <a:chOff x="146050" y="4119563"/>
            <a:chExt cx="1833563" cy="1116012"/>
          </a:xfrm>
        </p:grpSpPr>
        <p:sp>
          <p:nvSpPr>
            <p:cNvPr id="7" name="AutoShape 89"/>
            <p:cNvSpPr>
              <a:spLocks noChangeArrowheads="1"/>
            </p:cNvSpPr>
            <p:nvPr/>
          </p:nvSpPr>
          <p:spPr bwMode="auto">
            <a:xfrm>
              <a:off x="323156" y="4119563"/>
              <a:ext cx="1656457" cy="1116012"/>
            </a:xfrm>
            <a:prstGeom prst="homePlate">
              <a:avLst>
                <a:gd name="adj" fmla="val 15365"/>
              </a:avLst>
            </a:prstGeom>
            <a:solidFill>
              <a:schemeClr val="bg1"/>
            </a:solidFill>
            <a:ln w="9525" algn="ctr">
              <a:solidFill>
                <a:srgbClr val="1C1C1C"/>
              </a:solidFill>
              <a:miter lim="800000"/>
              <a:headEnd/>
              <a:tailEnd/>
            </a:ln>
            <a:effectLst>
              <a:outerShdw dist="52363" dir="4557825" algn="ctr" rotWithShape="0">
                <a:schemeClr val="tx1"/>
              </a:outerShdw>
            </a:effectLst>
          </p:spPr>
          <p:txBody>
            <a:bodyPr lIns="54000" rIns="54000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pt-BR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pt-BR" sz="9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146050" y="4225925"/>
              <a:ext cx="18002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200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Facturas</a:t>
              </a:r>
              <a:endParaRPr lang="en-US" sz="1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331788" y="2952749"/>
            <a:ext cx="8193086" cy="6351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6 Grupo"/>
          <p:cNvGrpSpPr>
            <a:grpSpLocks/>
          </p:cNvGrpSpPr>
          <p:nvPr/>
        </p:nvGrpSpPr>
        <p:grpSpPr bwMode="auto">
          <a:xfrm>
            <a:off x="153988" y="3025775"/>
            <a:ext cx="1389062" cy="1116013"/>
            <a:chOff x="153988" y="2806700"/>
            <a:chExt cx="1833562" cy="1116013"/>
          </a:xfrm>
        </p:grpSpPr>
        <p:sp>
          <p:nvSpPr>
            <p:cNvPr id="12" name="AutoShape 89"/>
            <p:cNvSpPr>
              <a:spLocks noChangeArrowheads="1"/>
            </p:cNvSpPr>
            <p:nvPr/>
          </p:nvSpPr>
          <p:spPr bwMode="auto">
            <a:xfrm>
              <a:off x="332105" y="2806700"/>
              <a:ext cx="1655445" cy="1116013"/>
            </a:xfrm>
            <a:prstGeom prst="homePlate">
              <a:avLst>
                <a:gd name="adj" fmla="val 15365"/>
              </a:avLst>
            </a:prstGeom>
            <a:solidFill>
              <a:schemeClr val="bg1"/>
            </a:solidFill>
            <a:ln w="9525" algn="ctr">
              <a:solidFill>
                <a:srgbClr val="1C1C1C"/>
              </a:solidFill>
              <a:miter lim="800000"/>
              <a:headEnd/>
              <a:tailEnd/>
            </a:ln>
            <a:effectLst>
              <a:outerShdw dist="52363" dir="4557825" algn="ctr" rotWithShape="0">
                <a:schemeClr val="tx1"/>
              </a:outerShdw>
            </a:effectLst>
          </p:spPr>
          <p:txBody>
            <a:bodyPr lIns="54000" rIns="54000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pt-BR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pt-BR" sz="9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153988" y="2859088"/>
              <a:ext cx="18000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u="sng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Publicidad</a:t>
              </a:r>
              <a:endParaRPr lang="en-US" sz="1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Line 31"/>
          <p:cNvSpPr>
            <a:spLocks noChangeShapeType="1"/>
          </p:cNvSpPr>
          <p:nvPr/>
        </p:nvSpPr>
        <p:spPr bwMode="auto">
          <a:xfrm flipV="1">
            <a:off x="344488" y="4248150"/>
            <a:ext cx="8180386" cy="14288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5 Grupo"/>
          <p:cNvGrpSpPr>
            <a:grpSpLocks/>
          </p:cNvGrpSpPr>
          <p:nvPr/>
        </p:nvGrpSpPr>
        <p:grpSpPr bwMode="auto">
          <a:xfrm>
            <a:off x="153988" y="1565275"/>
            <a:ext cx="1389062" cy="1116013"/>
            <a:chOff x="153988" y="1479550"/>
            <a:chExt cx="1825625" cy="1116013"/>
          </a:xfrm>
        </p:grpSpPr>
        <p:sp>
          <p:nvSpPr>
            <p:cNvPr id="17" name="AutoShape 89"/>
            <p:cNvSpPr>
              <a:spLocks noChangeArrowheads="1"/>
            </p:cNvSpPr>
            <p:nvPr/>
          </p:nvSpPr>
          <p:spPr bwMode="auto">
            <a:xfrm>
              <a:off x="322988" y="1479550"/>
              <a:ext cx="1656625" cy="1116013"/>
            </a:xfrm>
            <a:prstGeom prst="homePlate">
              <a:avLst>
                <a:gd name="adj" fmla="val 15365"/>
              </a:avLst>
            </a:prstGeom>
            <a:solidFill>
              <a:schemeClr val="bg1"/>
            </a:solidFill>
            <a:ln w="9525" algn="ctr">
              <a:solidFill>
                <a:srgbClr val="1C1C1C"/>
              </a:solidFill>
              <a:miter lim="800000"/>
              <a:headEnd/>
              <a:tailEnd/>
            </a:ln>
            <a:effectLst>
              <a:outerShdw dist="52363" dir="4557825" algn="ctr" rotWithShape="0">
                <a:schemeClr val="tx1"/>
              </a:outerShdw>
            </a:effectLst>
          </p:spPr>
          <p:txBody>
            <a:bodyPr lIns="54000" rIns="54000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pt-BR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pt-BR" sz="9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153988" y="1555750"/>
              <a:ext cx="18005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200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Contratos</a:t>
              </a:r>
              <a:endParaRPr lang="en-US" sz="1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" name="Rectangle 73"/>
          <p:cNvSpPr>
            <a:spLocks noChangeArrowheads="1"/>
          </p:cNvSpPr>
          <p:nvPr/>
        </p:nvSpPr>
        <p:spPr bwMode="auto">
          <a:xfrm>
            <a:off x="1682749" y="3049588"/>
            <a:ext cx="6842126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marL="88900" indent="-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lvl="1" indent="-88900" eaLnBrk="1" hangingPunct="1">
              <a:buFontTx/>
              <a:buChar char="•"/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Obligación de publicidad de información de contratos y ventas en sistema de información.</a:t>
            </a:r>
          </a:p>
        </p:txBody>
      </p:sp>
      <p:sp>
        <p:nvSpPr>
          <p:cNvPr id="21" name="Rectangle 76"/>
          <p:cNvSpPr>
            <a:spLocks noChangeArrowheads="1"/>
          </p:cNvSpPr>
          <p:nvPr/>
        </p:nvSpPr>
        <p:spPr bwMode="auto">
          <a:xfrm>
            <a:off x="1682749" y="4340226"/>
            <a:ext cx="68421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8900" indent="-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lvl="1" indent="-88900" eaLnBrk="1" hangingPunct="1">
              <a:buFontTx/>
              <a:buChar char="•"/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de factura sujeto a aprobación.</a:t>
            </a:r>
          </a:p>
          <a:p>
            <a:pPr marL="88900" lvl="1" indent="-88900" eaLnBrk="1" hangingPunct="1">
              <a:buFontTx/>
              <a:buChar char="•"/>
            </a:pP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900" lvl="1" indent="-88900" eaLnBrk="1" hangingPunct="1">
              <a:buFontTx/>
              <a:buChar char="•"/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Desagregación de </a:t>
            </a: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cargos.</a:t>
            </a: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49 Conector recto"/>
          <p:cNvCxnSpPr/>
          <p:nvPr/>
        </p:nvCxnSpPr>
        <p:spPr>
          <a:xfrm flipH="1">
            <a:off x="1658679" y="1384300"/>
            <a:ext cx="6866195" cy="1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1682749" y="1395413"/>
            <a:ext cx="6842126" cy="15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marL="88900" indent="-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lvl="1" indent="-88900" algn="just" eaLnBrk="1" hangingPunct="1">
              <a:buFontTx/>
              <a:buChar char="•"/>
            </a:pP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Terminación anticipada de 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contrato sin costo, cuando se avisa con 30 días de anticipación a </a:t>
            </a: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fecha 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terminación.</a:t>
            </a:r>
          </a:p>
          <a:p>
            <a:pPr marL="88900" lvl="1" indent="-88900" algn="just" eaLnBrk="1" hangingPunct="1">
              <a:buFontTx/>
              <a:buChar char="•"/>
            </a:pPr>
            <a:endParaRPr lang="es-MX" sz="7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900" lvl="1" indent="-88900" algn="just" eaLnBrk="1" hangingPunct="1">
              <a:buFontTx/>
              <a:buChar char="•"/>
            </a:pP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</a:t>
            </a: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contrato de </a:t>
            </a:r>
            <a:r>
              <a:rPr lang="es-MX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comercialización sujeto a aprobación.</a:t>
            </a:r>
          </a:p>
          <a:p>
            <a:pPr marL="88900" lvl="1" indent="-88900" algn="just" eaLnBrk="1" hangingPunct="1">
              <a:buFontTx/>
              <a:buChar char="•"/>
            </a:pPr>
            <a:endParaRPr lang="es-MX" sz="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1932952"/>
            <a:ext cx="1020762" cy="66737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9" y="3391675"/>
            <a:ext cx="1020761" cy="657264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89" y="4760777"/>
            <a:ext cx="1020762" cy="5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Separación de contratos </a:t>
            </a:r>
            <a:r>
              <a:rPr lang="es-MX" sz="2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suministro y de franquicia</a:t>
            </a:r>
            <a:endParaRPr lang="es-MX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501469" y="1643338"/>
            <a:ext cx="8097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Mediante resolución RES/635/2015 y RES/958/2015 la CRE ordenó a Pemex: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Separar </a:t>
            </a:r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contratos de suministro y franquicia </a:t>
            </a: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gasolinas </a:t>
            </a:r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diésel</a:t>
            </a:r>
          </a:p>
          <a:p>
            <a:pPr lvl="1"/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Ajustar ambos contratos en los términos previstos en esas disposiciones y publicar ambos contratos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MX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Dichos contratos </a:t>
            </a: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están disponibles desde el </a:t>
            </a: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de enero de 2016</a:t>
            </a:r>
          </a:p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98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Adecuaciones a los Contratos de suministro y de franquicia</a:t>
            </a:r>
            <a:endParaRPr lang="es-MX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AB9F-4438-4187-97BF-8931B76ECA69}" type="slidenum">
              <a:rPr lang="es-MX" smtClean="0"/>
              <a:pPr/>
              <a:t>9</a:t>
            </a:fld>
            <a:endParaRPr lang="es-MX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93134"/>
              </p:ext>
            </p:extLst>
          </p:nvPr>
        </p:nvGraphicFramePr>
        <p:xfrm>
          <a:off x="219073" y="1912350"/>
          <a:ext cx="8572502" cy="37261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57727">
                  <a:extLst>
                    <a:ext uri="{9D8B030D-6E8A-4147-A177-3AD203B41FA5}">
                      <a16:colId xmlns="" xmlns:a16="http://schemas.microsoft.com/office/drawing/2014/main" val="2696922240"/>
                    </a:ext>
                  </a:extLst>
                </a:gridCol>
                <a:gridCol w="3914775">
                  <a:extLst>
                    <a:ext uri="{9D8B030D-6E8A-4147-A177-3AD203B41FA5}">
                      <a16:colId xmlns="" xmlns:a16="http://schemas.microsoft.com/office/drawing/2014/main" val="42352964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Suministro</a:t>
                      </a:r>
                      <a:endParaRPr lang="es-MX" sz="105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Franquicia</a:t>
                      </a:r>
                      <a:endParaRPr lang="es-MX" sz="105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5162422"/>
                  </a:ext>
                </a:extLst>
              </a:tr>
              <a:tr h="237352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Los puntos donde se debe realizar la VPM es en la refinería</a:t>
                      </a:r>
                      <a:r>
                        <a:rPr lang="es-MX" sz="1000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</a:t>
                      </a:r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 los puntos de inyección a sistemas de transporte y de importación y ductos de internación.</a:t>
                      </a:r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contrato debe diferenciar las obligaciones de los propietarios de ESS establecidas en el contrato</a:t>
                      </a:r>
                      <a:r>
                        <a:rPr lang="es-MX" sz="1000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las del</a:t>
                      </a:r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Permiso de expendio al público.</a:t>
                      </a:r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01034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 incluir la definición “margen comercial”.</a:t>
                      </a:r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contrato deberá considerar la posibilidad de que tanto Pemex TRI como el </a:t>
                      </a:r>
                      <a:r>
                        <a:rPr lang="es-MX" sz="1000" dirty="0" err="1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franquiciatario</a:t>
                      </a:r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puedan dar por terminado el contrato o en su caso solicitar ajustes o modificaciones. </a:t>
                      </a:r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4337061"/>
                  </a:ext>
                </a:extLst>
              </a:tr>
              <a:tr h="237352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contrato debe considerar como adquirentes también a distribuidores y comercializadores de estos productos.</a:t>
                      </a:r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6598649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contrato no debe condicionarse a la compra venta de productos petrolíferos de las marcas Pemex.</a:t>
                      </a:r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4946781"/>
                  </a:ext>
                </a:extLst>
              </a:tr>
              <a:tr h="237352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debe incluir criterios que favorezcan</a:t>
                      </a:r>
                      <a:r>
                        <a:rPr lang="es-MX" sz="1000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Pemex TRI respecto de los adquirentes.</a:t>
                      </a:r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0217093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contrato de suministro no debe establecer disposiciones para regular actividades posteriores a la entrega en los puntos de VPM.</a:t>
                      </a:r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0423296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contrato debe excluir cualquier obligación referente a entregas de información sobre ventas y existencias a cargo del adquirente. </a:t>
                      </a:r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8926216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contrato no debe contener cláusula alguna que lo refiera como autoridad para verificar si los adquirentes cumplen con el marco regulador. </a:t>
                      </a:r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295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9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 CR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CRE 1</Template>
  <TotalTime>14725</TotalTime>
  <Words>1124</Words>
  <Application>Microsoft Office PowerPoint</Application>
  <PresentationFormat>Presentación en pantalla (4:3)</PresentationFormat>
  <Paragraphs>195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Tahoma</vt:lpstr>
      <vt:lpstr>Wingdings</vt:lpstr>
      <vt:lpstr>Presentacion CRE 1</vt:lpstr>
      <vt:lpstr>Presentación de PowerPoint</vt:lpstr>
      <vt:lpstr>Presentación de PowerPoint</vt:lpstr>
      <vt:lpstr>Presentación de PowerPoint</vt:lpstr>
      <vt:lpstr>Presentación de PowerPoint</vt:lpstr>
      <vt:lpstr>Regulación VPM: precios</vt:lpstr>
      <vt:lpstr>Regulación VPM: Términos y condiciones</vt:lpstr>
      <vt:lpstr>Regulación: Comercialización</vt:lpstr>
      <vt:lpstr>Separación de contratos de suministro y de franquicia</vt:lpstr>
      <vt:lpstr>Adecuaciones a los Contratos de suministro y de franquicia</vt:lpstr>
      <vt:lpstr>Contratos de suministro y de franquicia</vt:lpstr>
      <vt:lpstr>Nuevas condiciones</vt:lpstr>
      <vt:lpstr>Acciones próximas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RÉGIMEN PERMANENTE DE LOS  TCGVPM DE GAS NATURAL Y ESQUEMA DE ACCESO ABIERTO Y RESERVA DE CAPACIDAD EN EL SNG</dc:title>
  <dc:creator>Alvaro Efrain Tellez Rangel</dc:creator>
  <cp:lastModifiedBy>Francisco Agustin De la Isla Corry</cp:lastModifiedBy>
  <cp:revision>517</cp:revision>
  <cp:lastPrinted>2015-06-24T23:53:59Z</cp:lastPrinted>
  <dcterms:created xsi:type="dcterms:W3CDTF">2011-04-01T01:05:49Z</dcterms:created>
  <dcterms:modified xsi:type="dcterms:W3CDTF">2016-03-11T15:58:12Z</dcterms:modified>
</cp:coreProperties>
</file>